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B2878C-1D2E-4884-8E7C-9C7136A8C6C1}">
  <a:tblStyle styleId="{04B2878C-1D2E-4884-8E7C-9C7136A8C6C1}"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7"/>
          </a:solidFill>
        </a:fill>
      </a:tcStyle>
    </a:wholeTbl>
    <a:band1H>
      <a:tcTxStyle/>
      <a:tcStyle>
        <a:tcBdr/>
        <a:fill>
          <a:solidFill>
            <a:srgbClr val="FBDFCB"/>
          </a:solidFill>
        </a:fill>
      </a:tcStyle>
    </a:band1H>
    <a:band2H>
      <a:tcTxStyle/>
      <a:tcStyle>
        <a:tcBdr/>
      </a:tcStyle>
    </a:band2H>
    <a:band1V>
      <a:tcTxStyle/>
      <a:tcStyle>
        <a:tcBdr/>
        <a:fill>
          <a:solidFill>
            <a:srgbClr val="FBDFCB"/>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8BFFA8A-724D-49C5-A77D-82FBD1CD0B3D}" styleName="Table_1">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3"/>
          </a:solidFill>
        </a:fill>
      </a:tcStyle>
    </a:lastCol>
    <a:firstCol>
      <a:tcTxStyle b="on" i="off">
        <a:font>
          <a:latin typeface="Gill Sans MT"/>
          <a:ea typeface="Gill Sans MT"/>
          <a:cs typeface="Gill Sans MT"/>
        </a:font>
        <a:schemeClr val="lt1"/>
      </a:tcTxStyle>
      <a:tcStyle>
        <a:tcBdr/>
        <a:fill>
          <a:solidFill>
            <a:schemeClr val="accent3"/>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Gill Sans MT"/>
          <a:ea typeface="Gill Sans MT"/>
          <a:cs typeface="Gill Sans MT"/>
        </a:font>
        <a:schemeClr val="dk1"/>
      </a:tcTxStyle>
      <a:tcStyle>
        <a:tcBdr/>
      </a:tcStyle>
    </a:seCell>
    <a:swCell>
      <a:tcTxStyle b="on" i="off">
        <a:font>
          <a:latin typeface="Gill Sans MT"/>
          <a:ea typeface="Gill Sans MT"/>
          <a:cs typeface="Gill Sans MT"/>
        </a:font>
        <a:schemeClr val="dk1"/>
      </a:tcTxStyle>
      <a:tcStyle>
        <a:tcBdr/>
      </a:tcStyle>
    </a:swCell>
    <a:firstRow>
      <a:tcTxStyle b="on" i="off">
        <a:font>
          <a:latin typeface="Gill Sans MT"/>
          <a:ea typeface="Gill Sans MT"/>
          <a:cs typeface="Gill Sans MT"/>
        </a:font>
        <a:schemeClr val="lt1"/>
      </a:tcTxStyle>
      <a:tcStyle>
        <a:tcBdr>
          <a:bottom>
            <a:ln w="25400" cap="flat" cmpd="sng">
              <a:solidFill>
                <a:schemeClr val="dk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70"/>
  </p:normalViewPr>
  <p:slideViewPr>
    <p:cSldViewPr snapToGrid="0" snapToObjects="1">
      <p:cViewPr varScale="1">
        <p:scale>
          <a:sx n="110" d="100"/>
          <a:sy n="110"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www.forbes.com/sites/lisaearlemcleod/2014/11/05/why-monster-is-failing-and-others-will-follow/#6933040047db"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Bladon</a:t>
            </a:r>
            <a:endParaRPr/>
          </a:p>
        </p:txBody>
      </p:sp>
      <p:sp>
        <p:nvSpPr>
          <p:cNvPr id="107" name="Shape 1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Bladon</a:t>
            </a:r>
            <a:endParaRPr/>
          </a:p>
        </p:txBody>
      </p:sp>
      <p:sp>
        <p:nvSpPr>
          <p:cNvPr id="175" name="Shape 1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Bladon</a:t>
            </a:r>
            <a:endParaRPr/>
          </a:p>
        </p:txBody>
      </p:sp>
      <p:sp>
        <p:nvSpPr>
          <p:cNvPr id="185" name="Shape 1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Bladon</a:t>
            </a:r>
            <a:endParaRPr/>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Deep</a:t>
            </a:r>
            <a:endParaRPr/>
          </a:p>
        </p:txBody>
      </p:sp>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Deep</a:t>
            </a:r>
            <a:endParaRPr/>
          </a:p>
        </p:txBody>
      </p:sp>
      <p:sp>
        <p:nvSpPr>
          <p:cNvPr id="211" name="Shape 2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Deep</a:t>
            </a: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Deep</a:t>
            </a:r>
            <a:endParaRPr/>
          </a:p>
        </p:txBody>
      </p:sp>
      <p:sp>
        <p:nvSpPr>
          <p:cNvPr id="227" name="Shape 2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Deep</a:t>
            </a:r>
            <a:endParaRPr/>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Deep</a:t>
            </a:r>
            <a:endParaRPr/>
          </a:p>
        </p:txBody>
      </p:sp>
      <p:sp>
        <p:nvSpPr>
          <p:cNvPr id="248" name="Shape 24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Bladon</a:t>
            </a:r>
            <a:endParaRPr/>
          </a:p>
        </p:txBody>
      </p:sp>
      <p:sp>
        <p:nvSpPr>
          <p:cNvPr id="256" name="Shape 2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Caleb</a:t>
            </a:r>
            <a:endParaRPr/>
          </a:p>
        </p:txBody>
      </p:sp>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267" name="Shape 2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275" name="Shape 2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a:p>
            <a:pPr marL="0" lvl="0" indent="0">
              <a:spcBef>
                <a:spcPts val="0"/>
              </a:spcBef>
              <a:spcAft>
                <a:spcPts val="0"/>
              </a:spcAft>
              <a:buNone/>
            </a:pPr>
            <a:r>
              <a:rPr lang="en-US"/>
              <a:t>How this works:</a:t>
            </a:r>
            <a:endParaRPr/>
          </a:p>
          <a:p>
            <a:pPr marL="0" lvl="0" indent="0">
              <a:spcBef>
                <a:spcPts val="0"/>
              </a:spcBef>
              <a:spcAft>
                <a:spcPts val="0"/>
              </a:spcAft>
              <a:buNone/>
            </a:pPr>
            <a:r>
              <a:rPr lang="en-US"/>
              <a:t>Using the topic models in our results section, we train a classifier algorithm (like a decision tree), then we apply the model to the new free form resume data.</a:t>
            </a:r>
            <a:endParaRPr/>
          </a:p>
          <a:p>
            <a:pPr marL="0" lvl="0" indent="0">
              <a:spcBef>
                <a:spcPts val="0"/>
              </a:spcBef>
              <a:spcAft>
                <a:spcPts val="0"/>
              </a:spcAft>
              <a:buNone/>
            </a:pPr>
            <a:r>
              <a:rPr lang="en-US"/>
              <a:t>	Jobs that meet a certain criteria are publish.</a:t>
            </a: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Caleb</a:t>
            </a:r>
            <a:endParaRPr/>
          </a:p>
        </p:txBody>
      </p:sp>
      <p:sp>
        <p:nvSpPr>
          <p:cNvPr id="297" name="Shape 2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Caleb</a:t>
            </a:r>
            <a:endParaRPr/>
          </a:p>
          <a:p>
            <a:pPr marL="0" lvl="0" indent="0" rtl="0">
              <a:spcBef>
                <a:spcPts val="0"/>
              </a:spcBef>
              <a:spcAft>
                <a:spcPts val="0"/>
              </a:spcAft>
              <a:buNone/>
            </a:pPr>
            <a:r>
              <a:rPr lang="en-US"/>
              <a:t>How this works:</a:t>
            </a:r>
            <a:endParaRPr/>
          </a:p>
          <a:p>
            <a:pPr marL="0" lvl="0" indent="0" rtl="0">
              <a:spcBef>
                <a:spcPts val="0"/>
              </a:spcBef>
              <a:spcAft>
                <a:spcPts val="0"/>
              </a:spcAft>
              <a:buNone/>
            </a:pPr>
            <a:r>
              <a:rPr lang="en-US"/>
              <a:t>Following the clickstream between two jobs, we can start to profile our jobseekers, job posters, and this is not survey data, these are actual clients.</a:t>
            </a:r>
            <a:endParaRPr/>
          </a:p>
        </p:txBody>
      </p:sp>
      <p:sp>
        <p:nvSpPr>
          <p:cNvPr id="304" name="Shape 3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Caleb</a:t>
            </a:r>
            <a:endParaRPr/>
          </a:p>
        </p:txBody>
      </p:sp>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CAleb</a:t>
            </a:r>
            <a:endParaRPr/>
          </a:p>
          <a:p>
            <a:pPr marL="0" lvl="0" indent="0" rtl="0">
              <a:spcBef>
                <a:spcPts val="0"/>
              </a:spcBef>
              <a:spcAft>
                <a:spcPts val="0"/>
              </a:spcAft>
              <a:buNone/>
            </a:pPr>
            <a:endParaRPr/>
          </a:p>
        </p:txBody>
      </p:sp>
      <p:sp>
        <p:nvSpPr>
          <p:cNvPr id="329" name="Shape 32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CAleb</a:t>
            </a:r>
            <a:endParaRPr/>
          </a:p>
        </p:txBody>
      </p:sp>
      <p:sp>
        <p:nvSpPr>
          <p:cNvPr id="337" name="Shape 33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Bladon</a:t>
            </a:r>
            <a:endParaRPr/>
          </a:p>
        </p:txBody>
      </p:sp>
      <p:sp>
        <p:nvSpPr>
          <p:cNvPr id="348" name="Shape 3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Bladon</a:t>
            </a:r>
            <a:endParaRPr/>
          </a:p>
        </p:txBody>
      </p:sp>
      <p:sp>
        <p:nvSpPr>
          <p:cNvPr id="357" name="Shape 35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US">
                <a:solidFill>
                  <a:schemeClr val="dk1"/>
                </a:solidFill>
              </a:rPr>
              <a:t>Caleb</a:t>
            </a:r>
            <a:endParaRPr>
              <a:solidFill>
                <a:schemeClr val="dk1"/>
              </a:solidFill>
            </a:endParaRPr>
          </a:p>
          <a:p>
            <a:pPr marL="0" lvl="0" indent="0">
              <a:spcBef>
                <a:spcPts val="0"/>
              </a:spcBef>
              <a:spcAft>
                <a:spcPts val="0"/>
              </a:spcAft>
              <a:buClr>
                <a:schemeClr val="dk1"/>
              </a:buClr>
              <a:buSzPts val="1100"/>
              <a:buFont typeface="Arial"/>
              <a:buNone/>
            </a:pPr>
            <a:r>
              <a:rPr lang="en-US">
                <a:solidFill>
                  <a:schemeClr val="dk1"/>
                </a:solidFill>
              </a:rPr>
              <a:t>Reference 1: </a:t>
            </a:r>
            <a:r>
              <a:rPr lang="en-US" u="sng">
                <a:solidFill>
                  <a:schemeClr val="hlink"/>
                </a:solidFill>
                <a:hlinkClick r:id="rId3"/>
              </a:rPr>
              <a:t>https://www.forbes.com/sites/lisaearlemcleod/2014/11/05/why-monster-is-failing-and-others-will-follow/#6933040047db</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r>
              <a:rPr lang="en-US">
                <a:solidFill>
                  <a:schemeClr val="dk1"/>
                </a:solidFill>
              </a:rPr>
              <a:t>Relied on old business model -- Resource specialization lock-in trap</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en-US">
                <a:solidFill>
                  <a:schemeClr val="dk1"/>
                </a:solidFill>
              </a:rPr>
              <a:t>Reference 2:</a:t>
            </a:r>
            <a:endParaRPr>
              <a:solidFill>
                <a:schemeClr val="dk1"/>
              </a:solidFill>
            </a:endParaRPr>
          </a:p>
          <a:p>
            <a:pPr marL="0" lvl="0" indent="0">
              <a:spcBef>
                <a:spcPts val="0"/>
              </a:spcBef>
              <a:spcAft>
                <a:spcPts val="0"/>
              </a:spcAft>
              <a:buClr>
                <a:schemeClr val="dk1"/>
              </a:buClr>
              <a:buSzPts val="1100"/>
              <a:buFont typeface="Arial"/>
              <a:buNone/>
            </a:pPr>
            <a:r>
              <a:rPr lang="en-US">
                <a:solidFill>
                  <a:schemeClr val="dk1"/>
                </a:solidFill>
              </a:rPr>
              <a:t>https://www.alexa.com/siteinfo/monster.com</a:t>
            </a:r>
            <a:endParaRPr>
              <a:solidFill>
                <a:schemeClr val="dk1"/>
              </a:solidFill>
            </a:endParaRPr>
          </a:p>
        </p:txBody>
      </p:sp>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5" name="Shape 36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2" name="Shape 37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Caleb</a:t>
            </a:r>
            <a:endParaRPr/>
          </a:p>
        </p:txBody>
      </p:sp>
      <p:sp>
        <p:nvSpPr>
          <p:cNvPr id="129" name="Shape 1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Bladon</a:t>
            </a:r>
            <a:endParaRPr/>
          </a:p>
        </p:txBody>
      </p:sp>
      <p:sp>
        <p:nvSpPr>
          <p:cNvPr id="136" name="Shape 1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143" name="Shape 1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151" name="Shape 1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159" name="Shape 1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David</a:t>
            </a:r>
            <a:endParaRPr/>
          </a:p>
        </p:txBody>
      </p:sp>
      <p:sp>
        <p:nvSpPr>
          <p:cNvPr id="168" name="Shape 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91425" tIns="91425" rIns="91425" bIns="91425" anchor="ctr" anchorCtr="1"/>
          <a:lstStyle>
            <a:lvl1pPr marR="0" lvl="0" algn="ctr" rtl="0">
              <a:lnSpc>
                <a:spcPct val="90000"/>
              </a:lnSpc>
              <a:spcBef>
                <a:spcPts val="0"/>
              </a:spcBef>
              <a:spcAft>
                <a:spcPts val="0"/>
              </a:spcAft>
              <a:buClr>
                <a:srgbClr val="262626"/>
              </a:buClr>
              <a:buSzPts val="3800"/>
              <a:buFont typeface="Cabin"/>
              <a:buNone/>
              <a:defRPr sz="3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2695194" y="4352544"/>
            <a:ext cx="6801612" cy="1239894"/>
          </a:xfrm>
          <a:prstGeom prst="rect">
            <a:avLst/>
          </a:prstGeom>
          <a:noFill/>
          <a:ln>
            <a:noFill/>
          </a:ln>
        </p:spPr>
        <p:txBody>
          <a:bodyPr spcFirstLastPara="1" wrap="square" lIns="91425" tIns="91425" rIns="91425" bIns="91425" anchor="t" anchorCtr="0"/>
          <a:lstStyle>
            <a:lvl1pPr marR="0" lvl="0" algn="ctr" rtl="0">
              <a:lnSpc>
                <a:spcPct val="100000"/>
              </a:lnSpc>
              <a:spcBef>
                <a:spcPts val="1000"/>
              </a:spcBef>
              <a:spcAft>
                <a:spcPts val="0"/>
              </a:spcAft>
              <a:buClr>
                <a:schemeClr val="accent2"/>
              </a:buClr>
              <a:buSzPts val="2000"/>
              <a:buFont typeface="Arial"/>
              <a:buNone/>
              <a:defRPr sz="2000" b="0" i="0" u="none" strike="noStrike" cap="none">
                <a:solidFill>
                  <a:srgbClr val="FEFEFE"/>
                </a:solidFill>
                <a:latin typeface="Cabin"/>
                <a:ea typeface="Cabin"/>
                <a:cs typeface="Cabin"/>
                <a:sym typeface="Cabin"/>
              </a:defRPr>
            </a:lvl1pPr>
            <a:lvl2pPr marR="0" lvl="1" algn="ctr" rtl="0">
              <a:lnSpc>
                <a:spcPct val="100000"/>
              </a:lnSpc>
              <a:spcBef>
                <a:spcPts val="1000"/>
              </a:spcBef>
              <a:spcAft>
                <a:spcPts val="0"/>
              </a:spcAft>
              <a:buClr>
                <a:schemeClr val="accent2"/>
              </a:buClr>
              <a:buSzPts val="2000"/>
              <a:buFont typeface="Arial"/>
              <a:buNone/>
              <a:defRPr sz="2000" b="0" i="0" u="none" strike="noStrike" cap="none">
                <a:solidFill>
                  <a:srgbClr val="FEFEFE"/>
                </a:solidFill>
                <a:latin typeface="Cabin"/>
                <a:ea typeface="Cabin"/>
                <a:cs typeface="Cabin"/>
                <a:sym typeface="Cabin"/>
              </a:defRPr>
            </a:lvl2pPr>
            <a:lvl3pPr marR="0" lvl="2" algn="ctr" rtl="0">
              <a:lnSpc>
                <a:spcPct val="100000"/>
              </a:lnSpc>
              <a:spcBef>
                <a:spcPts val="1000"/>
              </a:spcBef>
              <a:spcAft>
                <a:spcPts val="0"/>
              </a:spcAft>
              <a:buClr>
                <a:schemeClr val="accent2"/>
              </a:buClr>
              <a:buSzPts val="1800"/>
              <a:buFont typeface="Arial"/>
              <a:buNone/>
              <a:defRPr sz="1800" b="0" i="0" u="none" strike="noStrike" cap="none">
                <a:solidFill>
                  <a:srgbClr val="FEFEFE"/>
                </a:solidFill>
                <a:latin typeface="Cabin"/>
                <a:ea typeface="Cabin"/>
                <a:cs typeface="Cabin"/>
                <a:sym typeface="Cabin"/>
              </a:defRPr>
            </a:lvl3pPr>
            <a:lvl4pPr marR="0" lvl="3" algn="ctr" rtl="0">
              <a:lnSpc>
                <a:spcPct val="100000"/>
              </a:lnSpc>
              <a:spcBef>
                <a:spcPts val="1000"/>
              </a:spcBef>
              <a:spcAft>
                <a:spcPts val="0"/>
              </a:spcAft>
              <a:buClr>
                <a:schemeClr val="accent2"/>
              </a:buClr>
              <a:buSzPts val="1600"/>
              <a:buFont typeface="Arial"/>
              <a:buNone/>
              <a:defRPr sz="1600" b="0" i="0" u="none" strike="noStrike" cap="none">
                <a:solidFill>
                  <a:srgbClr val="FEFEFE"/>
                </a:solidFill>
                <a:latin typeface="Cabin"/>
                <a:ea typeface="Cabin"/>
                <a:cs typeface="Cabin"/>
                <a:sym typeface="Cabin"/>
              </a:defRPr>
            </a:lvl4pPr>
            <a:lvl5pPr marR="0" lvl="4" algn="ctr" rtl="0">
              <a:lnSpc>
                <a:spcPct val="100000"/>
              </a:lnSpc>
              <a:spcBef>
                <a:spcPts val="1000"/>
              </a:spcBef>
              <a:spcAft>
                <a:spcPts val="0"/>
              </a:spcAft>
              <a:buClr>
                <a:schemeClr val="accent2"/>
              </a:buClr>
              <a:buSzPts val="1600"/>
              <a:buFont typeface="Arial"/>
              <a:buNone/>
              <a:defRPr sz="1600" b="0" i="0" u="none" strike="noStrike" cap="none">
                <a:solidFill>
                  <a:srgbClr val="FEFEFE"/>
                </a:solidFill>
                <a:latin typeface="Cabin"/>
                <a:ea typeface="Cabin"/>
                <a:cs typeface="Cabin"/>
                <a:sym typeface="Cabin"/>
              </a:defRPr>
            </a:lvl5pPr>
            <a:lvl6pPr marR="0" lvl="5"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6pPr>
            <a:lvl7pPr marR="0" lvl="6"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7pPr>
            <a:lvl8pPr marR="0" lvl="7"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8pPr>
            <a:lvl9pPr marR="0" lvl="8"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9pPr>
          </a:lstStyle>
          <a:p>
            <a:endParaRPr/>
          </a:p>
        </p:txBody>
      </p:sp>
      <p:sp>
        <p:nvSpPr>
          <p:cNvPr id="18" name="Shape 18"/>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19" name="Shape 19"/>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20" name="Shape 2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Shape 88"/>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89" name="Shape 89"/>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90" name="Shape 9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1"/>
        <p:cNvGrpSpPr/>
        <p:nvPr/>
      </p:nvGrpSpPr>
      <p:grpSpPr>
        <a:xfrm>
          <a:off x="0" y="0"/>
          <a:ext cx="0" cy="0"/>
          <a:chOff x="0" y="0"/>
          <a:chExt cx="0" cy="0"/>
        </a:xfrm>
      </p:grpSpPr>
      <p:sp>
        <p:nvSpPr>
          <p:cNvPr id="92" name="Shape 9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91425" tIns="91425" rIns="91425" bIns="91425" anchor="ctr" anchorCtr="1"/>
          <a:lstStyle>
            <a:lvl1pPr marR="0" lvl="0" algn="ctr" rtl="0">
              <a:lnSpc>
                <a:spcPct val="90000"/>
              </a:lnSpc>
              <a:spcBef>
                <a:spcPts val="0"/>
              </a:spcBef>
              <a:spcAft>
                <a:spcPts val="0"/>
              </a:spcAft>
              <a:buClr>
                <a:srgbClr val="262626"/>
              </a:buClr>
              <a:buSzPts val="2200"/>
              <a:buFont typeface="Cabin"/>
              <a:buNone/>
              <a:defRPr sz="22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Shape 94"/>
          <p:cNvSpPr>
            <a:spLocks noGrp="1"/>
          </p:cNvSpPr>
          <p:nvPr>
            <p:ph type="pic" idx="2"/>
          </p:nvPr>
        </p:nvSpPr>
        <p:spPr>
          <a:xfrm>
            <a:off x="6095999" y="0"/>
            <a:ext cx="6102097" cy="6858000"/>
          </a:xfrm>
          <a:prstGeom prst="rect">
            <a:avLst/>
          </a:prstGeom>
          <a:solidFill>
            <a:srgbClr val="BFBFBF"/>
          </a:solidFill>
          <a:ln>
            <a:noFill/>
          </a:ln>
        </p:spPr>
        <p:txBody>
          <a:bodyPr spcFirstLastPara="1" wrap="square" lIns="91425" tIns="91425" rIns="91425" bIns="91425" anchor="t" anchorCtr="0"/>
          <a:lstStyle>
            <a:lvl1pPr marR="0" lvl="0" algn="l" rtl="0">
              <a:lnSpc>
                <a:spcPct val="100000"/>
              </a:lnSpc>
              <a:spcBef>
                <a:spcPts val="1000"/>
              </a:spcBef>
              <a:spcAft>
                <a:spcPts val="0"/>
              </a:spcAft>
              <a:buClr>
                <a:schemeClr val="accent2"/>
              </a:buClr>
              <a:buSzPts val="3200"/>
              <a:buFont typeface="Arial"/>
              <a:buNone/>
              <a:defRPr sz="3200" b="0" i="0" u="none" strike="noStrike" cap="none">
                <a:solidFill>
                  <a:srgbClr val="FEFEFE"/>
                </a:solidFill>
                <a:latin typeface="Cabin"/>
                <a:ea typeface="Cabin"/>
                <a:cs typeface="Cabin"/>
                <a:sym typeface="Cabin"/>
              </a:defRPr>
            </a:lvl1pPr>
            <a:lvl2pPr marR="0" lvl="1" algn="l" rtl="0">
              <a:lnSpc>
                <a:spcPct val="100000"/>
              </a:lnSpc>
              <a:spcBef>
                <a:spcPts val="1000"/>
              </a:spcBef>
              <a:spcAft>
                <a:spcPts val="0"/>
              </a:spcAft>
              <a:buClr>
                <a:schemeClr val="accent2"/>
              </a:buClr>
              <a:buSzPts val="2800"/>
              <a:buFont typeface="Arial"/>
              <a:buNone/>
              <a:defRPr sz="2800" b="0" i="0" u="none" strike="noStrike" cap="none">
                <a:solidFill>
                  <a:srgbClr val="262626"/>
                </a:solidFill>
                <a:latin typeface="Cabin"/>
                <a:ea typeface="Cabin"/>
                <a:cs typeface="Cabin"/>
                <a:sym typeface="Cabin"/>
              </a:defRPr>
            </a:lvl2pPr>
            <a:lvl3pPr marR="0" lvl="2" algn="l" rtl="0">
              <a:lnSpc>
                <a:spcPct val="100000"/>
              </a:lnSpc>
              <a:spcBef>
                <a:spcPts val="1000"/>
              </a:spcBef>
              <a:spcAft>
                <a:spcPts val="0"/>
              </a:spcAft>
              <a:buClr>
                <a:schemeClr val="accent2"/>
              </a:buClr>
              <a:buSzPts val="2400"/>
              <a:buFont typeface="Arial"/>
              <a:buNone/>
              <a:defRPr sz="2400" b="0" i="0" u="none" strike="noStrike" cap="none">
                <a:solidFill>
                  <a:srgbClr val="262626"/>
                </a:solidFill>
                <a:latin typeface="Cabin"/>
                <a:ea typeface="Cabin"/>
                <a:cs typeface="Cabin"/>
                <a:sym typeface="Cabin"/>
              </a:defRPr>
            </a:lvl3pPr>
            <a:lvl4pPr marR="0" lvl="3"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4pPr>
            <a:lvl5pPr marR="0" lvl="4" algn="l" rtl="0">
              <a:lnSpc>
                <a:spcPct val="100000"/>
              </a:lnSpc>
              <a:spcBef>
                <a:spcPts val="1000"/>
              </a:spcBef>
              <a:spcAft>
                <a:spcPts val="0"/>
              </a:spcAft>
              <a:buClr>
                <a:schemeClr val="accent2"/>
              </a:buClr>
              <a:buSzPts val="2000"/>
              <a:buFont typeface="Arial"/>
              <a:buNone/>
              <a:defRPr sz="2000" b="0" i="0" u="none" strike="noStrike" cap="none">
                <a:solidFill>
                  <a:srgbClr val="262626"/>
                </a:solidFill>
                <a:latin typeface="Cabin"/>
                <a:ea typeface="Cabin"/>
                <a:cs typeface="Cabin"/>
                <a:sym typeface="Cabin"/>
              </a:defRPr>
            </a:lvl5pPr>
            <a:lvl6pPr marR="0" lvl="5"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6pPr>
            <a:lvl7pPr marR="0" lvl="6"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7pPr>
            <a:lvl8pPr marR="0" lvl="7"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8pPr>
            <a:lvl9pPr marR="0" lvl="8" algn="l" rtl="0">
              <a:lnSpc>
                <a:spcPct val="100000"/>
              </a:lnSpc>
              <a:spcBef>
                <a:spcPts val="1000"/>
              </a:spcBef>
              <a:spcAft>
                <a:spcPts val="0"/>
              </a:spcAft>
              <a:buClr>
                <a:schemeClr val="accent2"/>
              </a:buClr>
              <a:buSzPts val="2000"/>
              <a:buFont typeface="Arial"/>
              <a:buNone/>
              <a:defRPr sz="2000" b="0" i="0" u="none" strike="noStrike" cap="none">
                <a:solidFill>
                  <a:schemeClr val="dk1"/>
                </a:solidFill>
                <a:latin typeface="Cabin"/>
                <a:ea typeface="Cabin"/>
                <a:cs typeface="Cabin"/>
                <a:sym typeface="Cabin"/>
              </a:defRPr>
            </a:lvl9pPr>
          </a:lstStyle>
          <a:p>
            <a:endParaRPr/>
          </a:p>
        </p:txBody>
      </p:sp>
      <p:sp>
        <p:nvSpPr>
          <p:cNvPr id="95" name="Shape 95"/>
          <p:cNvSpPr txBox="1">
            <a:spLocks noGrp="1"/>
          </p:cNvSpPr>
          <p:nvPr>
            <p:ph type="body" idx="1"/>
          </p:nvPr>
        </p:nvSpPr>
        <p:spPr>
          <a:xfrm>
            <a:off x="1115568" y="3549918"/>
            <a:ext cx="3794760" cy="2194037"/>
          </a:xfrm>
          <a:prstGeom prst="rect">
            <a:avLst/>
          </a:prstGeom>
          <a:noFill/>
          <a:ln>
            <a:noFill/>
          </a:ln>
        </p:spPr>
        <p:txBody>
          <a:bodyPr spcFirstLastPara="1" wrap="square" lIns="91425" tIns="91425" rIns="91425" bIns="91425" anchor="t" anchorCtr="1"/>
          <a:lstStyle>
            <a:lvl1pPr marL="457200" marR="0" lvl="0" indent="-228600" algn="ctr" rtl="0">
              <a:lnSpc>
                <a:spcPct val="100000"/>
              </a:lnSpc>
              <a:spcBef>
                <a:spcPts val="1000"/>
              </a:spcBef>
              <a:spcAft>
                <a:spcPts val="0"/>
              </a:spcAft>
              <a:buClr>
                <a:schemeClr val="accent2"/>
              </a:buClr>
              <a:buSzPts val="1500"/>
              <a:buFont typeface="Arial"/>
              <a:buNone/>
              <a:defRPr sz="1500" b="0" i="0" u="none" strike="noStrike" cap="none">
                <a:solidFill>
                  <a:srgbClr val="FFFFFF"/>
                </a:solidFill>
                <a:latin typeface="Cabin"/>
                <a:ea typeface="Cabin"/>
                <a:cs typeface="Cabin"/>
                <a:sym typeface="Cabin"/>
              </a:defRPr>
            </a:lvl1pPr>
            <a:lvl2pPr marL="914400" marR="0" lvl="1" indent="-228600" algn="l" rtl="0">
              <a:lnSpc>
                <a:spcPct val="100000"/>
              </a:lnSpc>
              <a:spcBef>
                <a:spcPts val="1000"/>
              </a:spcBef>
              <a:spcAft>
                <a:spcPts val="0"/>
              </a:spcAft>
              <a:buClr>
                <a:schemeClr val="accent2"/>
              </a:buClr>
              <a:buSzPts val="1400"/>
              <a:buFont typeface="Arial"/>
              <a:buNone/>
              <a:defRPr sz="1400" b="0" i="0" u="none" strike="noStrike" cap="none">
                <a:solidFill>
                  <a:srgbClr val="262626"/>
                </a:solidFill>
                <a:latin typeface="Cabin"/>
                <a:ea typeface="Cabin"/>
                <a:cs typeface="Cabin"/>
                <a:sym typeface="Cabin"/>
              </a:defRPr>
            </a:lvl2pPr>
            <a:lvl3pPr marL="1371600" marR="0" lvl="2" indent="-228600" algn="l" rtl="0">
              <a:lnSpc>
                <a:spcPct val="100000"/>
              </a:lnSpc>
              <a:spcBef>
                <a:spcPts val="1000"/>
              </a:spcBef>
              <a:spcAft>
                <a:spcPts val="0"/>
              </a:spcAft>
              <a:buClr>
                <a:schemeClr val="accent2"/>
              </a:buClr>
              <a:buSzPts val="1200"/>
              <a:buFont typeface="Arial"/>
              <a:buNone/>
              <a:defRPr sz="1200" b="0" i="0" u="none" strike="noStrike" cap="none">
                <a:solidFill>
                  <a:srgbClr val="262626"/>
                </a:solidFill>
                <a:latin typeface="Cabin"/>
                <a:ea typeface="Cabin"/>
                <a:cs typeface="Cabin"/>
                <a:sym typeface="Cabin"/>
              </a:defRPr>
            </a:lvl3pPr>
            <a:lvl4pPr marL="1828800" marR="0" lvl="3" indent="-228600" algn="l" rtl="0">
              <a:lnSpc>
                <a:spcPct val="100000"/>
              </a:lnSpc>
              <a:spcBef>
                <a:spcPts val="1000"/>
              </a:spcBef>
              <a:spcAft>
                <a:spcPts val="0"/>
              </a:spcAft>
              <a:buClr>
                <a:schemeClr val="accent2"/>
              </a:buClr>
              <a:buSzPts val="1000"/>
              <a:buFont typeface="Arial"/>
              <a:buNone/>
              <a:defRPr sz="1000" b="0" i="0" u="none" strike="noStrike" cap="none">
                <a:solidFill>
                  <a:srgbClr val="262626"/>
                </a:solidFill>
                <a:latin typeface="Cabin"/>
                <a:ea typeface="Cabin"/>
                <a:cs typeface="Cabin"/>
                <a:sym typeface="Cabin"/>
              </a:defRPr>
            </a:lvl4pPr>
            <a:lvl5pPr marL="2286000" marR="0" lvl="4" indent="-228600" algn="l" rtl="0">
              <a:lnSpc>
                <a:spcPct val="100000"/>
              </a:lnSpc>
              <a:spcBef>
                <a:spcPts val="1000"/>
              </a:spcBef>
              <a:spcAft>
                <a:spcPts val="0"/>
              </a:spcAft>
              <a:buClr>
                <a:schemeClr val="accent2"/>
              </a:buClr>
              <a:buSzPts val="1000"/>
              <a:buFont typeface="Arial"/>
              <a:buNone/>
              <a:defRPr sz="1000" b="0" i="0" u="none" strike="noStrike" cap="none">
                <a:solidFill>
                  <a:srgbClr val="262626"/>
                </a:solidFill>
                <a:latin typeface="Cabin"/>
                <a:ea typeface="Cabin"/>
                <a:cs typeface="Cabin"/>
                <a:sym typeface="Cabin"/>
              </a:defRPr>
            </a:lvl5pPr>
            <a:lvl6pPr marL="2743200" marR="0" lvl="5"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6pPr>
            <a:lvl7pPr marL="3200400" marR="0" lvl="6"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7pPr>
            <a:lvl8pPr marL="3657600" marR="0" lvl="7"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8pPr>
            <a:lvl9pPr marL="4114800" marR="0" lvl="8"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9pPr>
          </a:lstStyle>
          <a:p>
            <a:endParaRPr/>
          </a:p>
        </p:txBody>
      </p:sp>
      <p:sp>
        <p:nvSpPr>
          <p:cNvPr id="96" name="Shape 96"/>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rgbClr val="FFFFFF"/>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97" name="Shape 97"/>
          <p:cNvSpPr txBox="1">
            <a:spLocks noGrp="1"/>
          </p:cNvSpPr>
          <p:nvPr>
            <p:ph type="ftr" idx="11"/>
          </p:nvPr>
        </p:nvSpPr>
        <p:spPr>
          <a:xfrm>
            <a:off x="804672" y="6236208"/>
            <a:ext cx="5124797"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rgbClr val="FFFFFF"/>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98" name="Shape 9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Shape 101"/>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102" name="Shape 102"/>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03" name="Shape 103"/>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04" name="Shape 10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2231136" y="2638044"/>
            <a:ext cx="7729728" cy="3101983"/>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37" name="Shape 37"/>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8" name="Shape 38"/>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9" name="Shape 3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43" name="Shape 43"/>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44" name="Shape 4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Shape 47"/>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48" name="Shape 48"/>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49" name="Shape 49"/>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0" name="Shape 5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1583436" y="2313433"/>
            <a:ext cx="4270248" cy="704087"/>
          </a:xfrm>
          <a:prstGeom prst="rect">
            <a:avLst/>
          </a:prstGeom>
          <a:noFill/>
          <a:ln>
            <a:noFill/>
          </a:ln>
        </p:spPr>
        <p:txBody>
          <a:bodyPr spcFirstLastPara="1" wrap="square" lIns="91425" tIns="91425" rIns="91425" bIns="91425" anchor="b" anchorCtr="1"/>
          <a:lstStyle>
            <a:lvl1pPr marL="457200" marR="0" lvl="0" indent="-228600" algn="ctr" rtl="0">
              <a:lnSpc>
                <a:spcPct val="100000"/>
              </a:lnSpc>
              <a:spcBef>
                <a:spcPts val="1000"/>
              </a:spcBef>
              <a:spcAft>
                <a:spcPts val="0"/>
              </a:spcAft>
              <a:buClr>
                <a:schemeClr val="accent2"/>
              </a:buClr>
              <a:buSzPts val="1900"/>
              <a:buFont typeface="Arial"/>
              <a:buNone/>
              <a:defRPr sz="1900" b="0" i="0" u="none" strike="noStrike" cap="none">
                <a:solidFill>
                  <a:srgbClr val="6B8890"/>
                </a:solidFill>
                <a:latin typeface="Cabin"/>
                <a:ea typeface="Cabin"/>
                <a:cs typeface="Cabin"/>
                <a:sym typeface="Cabin"/>
              </a:defRPr>
            </a:lvl1pPr>
            <a:lvl2pPr marL="914400" marR="0" lvl="1" indent="-228600" algn="l" rtl="0">
              <a:lnSpc>
                <a:spcPct val="100000"/>
              </a:lnSpc>
              <a:spcBef>
                <a:spcPts val="1000"/>
              </a:spcBef>
              <a:spcAft>
                <a:spcPts val="0"/>
              </a:spcAft>
              <a:buClr>
                <a:schemeClr val="accent2"/>
              </a:buClr>
              <a:buSzPts val="1900"/>
              <a:buFont typeface="Arial"/>
              <a:buNone/>
              <a:defRPr sz="1900" b="1" i="0" u="none" strike="noStrike" cap="none">
                <a:solidFill>
                  <a:srgbClr val="262626"/>
                </a:solidFill>
                <a:latin typeface="Cabin"/>
                <a:ea typeface="Cabin"/>
                <a:cs typeface="Cabin"/>
                <a:sym typeface="Cabin"/>
              </a:defRPr>
            </a:lvl2pPr>
            <a:lvl3pPr marL="1371600" marR="0" lvl="2" indent="-228600" algn="l" rtl="0">
              <a:lnSpc>
                <a:spcPct val="100000"/>
              </a:lnSpc>
              <a:spcBef>
                <a:spcPts val="1000"/>
              </a:spcBef>
              <a:spcAft>
                <a:spcPts val="0"/>
              </a:spcAft>
              <a:buClr>
                <a:schemeClr val="accent2"/>
              </a:buClr>
              <a:buSzPts val="1800"/>
              <a:buFont typeface="Arial"/>
              <a:buNone/>
              <a:defRPr sz="1800" b="1" i="0" u="none" strike="noStrike" cap="none">
                <a:solidFill>
                  <a:srgbClr val="262626"/>
                </a:solidFill>
                <a:latin typeface="Cabin"/>
                <a:ea typeface="Cabin"/>
                <a:cs typeface="Cabin"/>
                <a:sym typeface="Cabin"/>
              </a:defRPr>
            </a:lvl3pPr>
            <a:lvl4pPr marL="1828800" marR="0" lvl="3" indent="-228600" algn="l" rtl="0">
              <a:lnSpc>
                <a:spcPct val="100000"/>
              </a:lnSpc>
              <a:spcBef>
                <a:spcPts val="1000"/>
              </a:spcBef>
              <a:spcAft>
                <a:spcPts val="0"/>
              </a:spcAft>
              <a:buClr>
                <a:schemeClr val="accent2"/>
              </a:buClr>
              <a:buSzPts val="1600"/>
              <a:buFont typeface="Arial"/>
              <a:buNone/>
              <a:defRPr sz="1600" b="1" i="0" u="none" strike="noStrike" cap="none">
                <a:solidFill>
                  <a:srgbClr val="262626"/>
                </a:solidFill>
                <a:latin typeface="Cabin"/>
                <a:ea typeface="Cabin"/>
                <a:cs typeface="Cabin"/>
                <a:sym typeface="Cabin"/>
              </a:defRPr>
            </a:lvl4pPr>
            <a:lvl5pPr marL="2286000" marR="0" lvl="4" indent="-228600" algn="l" rtl="0">
              <a:lnSpc>
                <a:spcPct val="100000"/>
              </a:lnSpc>
              <a:spcBef>
                <a:spcPts val="1000"/>
              </a:spcBef>
              <a:spcAft>
                <a:spcPts val="0"/>
              </a:spcAft>
              <a:buClr>
                <a:schemeClr val="accent2"/>
              </a:buClr>
              <a:buSzPts val="1600"/>
              <a:buFont typeface="Arial"/>
              <a:buNone/>
              <a:defRPr sz="1600" b="1" i="0" u="none" strike="noStrike" cap="none">
                <a:solidFill>
                  <a:srgbClr val="262626"/>
                </a:solidFill>
                <a:latin typeface="Cabin"/>
                <a:ea typeface="Cabin"/>
                <a:cs typeface="Cabin"/>
                <a:sym typeface="Cabin"/>
              </a:defRPr>
            </a:lvl5pPr>
            <a:lvl6pPr marL="2743200" marR="0" lvl="5"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6pPr>
            <a:lvl7pPr marL="3200400" marR="0" lvl="6"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7pPr>
            <a:lvl8pPr marL="3657600" marR="0" lvl="7"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8pPr>
            <a:lvl9pPr marL="4114800" marR="0" lvl="8"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9pPr>
          </a:lstStyle>
          <a:p>
            <a:endParaRPr/>
          </a:p>
        </p:txBody>
      </p:sp>
      <p:sp>
        <p:nvSpPr>
          <p:cNvPr id="53" name="Shape 53"/>
          <p:cNvSpPr txBox="1">
            <a:spLocks noGrp="1"/>
          </p:cNvSpPr>
          <p:nvPr>
            <p:ph type="body" idx="2"/>
          </p:nvPr>
        </p:nvSpPr>
        <p:spPr>
          <a:xfrm>
            <a:off x="1583436" y="3143250"/>
            <a:ext cx="4270248" cy="2596776"/>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54" name="Shape 54"/>
          <p:cNvSpPr txBox="1">
            <a:spLocks noGrp="1"/>
          </p:cNvSpPr>
          <p:nvPr>
            <p:ph type="body" idx="3"/>
          </p:nvPr>
        </p:nvSpPr>
        <p:spPr>
          <a:xfrm>
            <a:off x="6338316" y="3143250"/>
            <a:ext cx="4253484" cy="2596776"/>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55" name="Shape 55"/>
          <p:cNvSpPr txBox="1">
            <a:spLocks noGrp="1"/>
          </p:cNvSpPr>
          <p:nvPr>
            <p:ph type="body" idx="4"/>
          </p:nvPr>
        </p:nvSpPr>
        <p:spPr>
          <a:xfrm>
            <a:off x="6338316" y="2313433"/>
            <a:ext cx="4270248" cy="704087"/>
          </a:xfrm>
          <a:prstGeom prst="rect">
            <a:avLst/>
          </a:prstGeom>
          <a:noFill/>
          <a:ln>
            <a:noFill/>
          </a:ln>
        </p:spPr>
        <p:txBody>
          <a:bodyPr spcFirstLastPara="1" wrap="square" lIns="91425" tIns="91425" rIns="91425" bIns="91425" anchor="b" anchorCtr="1"/>
          <a:lstStyle>
            <a:lvl1pPr marL="457200" marR="0" lvl="0" indent="-228600" algn="ctr" rtl="0">
              <a:lnSpc>
                <a:spcPct val="100000"/>
              </a:lnSpc>
              <a:spcBef>
                <a:spcPts val="1000"/>
              </a:spcBef>
              <a:spcAft>
                <a:spcPts val="0"/>
              </a:spcAft>
              <a:buClr>
                <a:schemeClr val="accent2"/>
              </a:buClr>
              <a:buSzPts val="1900"/>
              <a:buFont typeface="Arial"/>
              <a:buNone/>
              <a:defRPr sz="1900" b="0" i="0" u="none" strike="noStrike" cap="none">
                <a:solidFill>
                  <a:srgbClr val="6B8890"/>
                </a:solidFill>
                <a:latin typeface="Cabin"/>
                <a:ea typeface="Cabin"/>
                <a:cs typeface="Cabin"/>
                <a:sym typeface="Cabin"/>
              </a:defRPr>
            </a:lvl1pPr>
            <a:lvl2pPr marL="914400" marR="0" lvl="1" indent="-228600" algn="l" rtl="0">
              <a:lnSpc>
                <a:spcPct val="100000"/>
              </a:lnSpc>
              <a:spcBef>
                <a:spcPts val="1000"/>
              </a:spcBef>
              <a:spcAft>
                <a:spcPts val="0"/>
              </a:spcAft>
              <a:buClr>
                <a:schemeClr val="accent2"/>
              </a:buClr>
              <a:buSzPts val="1900"/>
              <a:buFont typeface="Arial"/>
              <a:buNone/>
              <a:defRPr sz="1900" b="1" i="0" u="none" strike="noStrike" cap="none">
                <a:solidFill>
                  <a:srgbClr val="262626"/>
                </a:solidFill>
                <a:latin typeface="Cabin"/>
                <a:ea typeface="Cabin"/>
                <a:cs typeface="Cabin"/>
                <a:sym typeface="Cabin"/>
              </a:defRPr>
            </a:lvl2pPr>
            <a:lvl3pPr marL="1371600" marR="0" lvl="2" indent="-228600" algn="l" rtl="0">
              <a:lnSpc>
                <a:spcPct val="100000"/>
              </a:lnSpc>
              <a:spcBef>
                <a:spcPts val="1000"/>
              </a:spcBef>
              <a:spcAft>
                <a:spcPts val="0"/>
              </a:spcAft>
              <a:buClr>
                <a:schemeClr val="accent2"/>
              </a:buClr>
              <a:buSzPts val="1800"/>
              <a:buFont typeface="Arial"/>
              <a:buNone/>
              <a:defRPr sz="1800" b="1" i="0" u="none" strike="noStrike" cap="none">
                <a:solidFill>
                  <a:srgbClr val="262626"/>
                </a:solidFill>
                <a:latin typeface="Cabin"/>
                <a:ea typeface="Cabin"/>
                <a:cs typeface="Cabin"/>
                <a:sym typeface="Cabin"/>
              </a:defRPr>
            </a:lvl3pPr>
            <a:lvl4pPr marL="1828800" marR="0" lvl="3" indent="-228600" algn="l" rtl="0">
              <a:lnSpc>
                <a:spcPct val="100000"/>
              </a:lnSpc>
              <a:spcBef>
                <a:spcPts val="1000"/>
              </a:spcBef>
              <a:spcAft>
                <a:spcPts val="0"/>
              </a:spcAft>
              <a:buClr>
                <a:schemeClr val="accent2"/>
              </a:buClr>
              <a:buSzPts val="1600"/>
              <a:buFont typeface="Arial"/>
              <a:buNone/>
              <a:defRPr sz="1600" b="1" i="0" u="none" strike="noStrike" cap="none">
                <a:solidFill>
                  <a:srgbClr val="262626"/>
                </a:solidFill>
                <a:latin typeface="Cabin"/>
                <a:ea typeface="Cabin"/>
                <a:cs typeface="Cabin"/>
                <a:sym typeface="Cabin"/>
              </a:defRPr>
            </a:lvl4pPr>
            <a:lvl5pPr marL="2286000" marR="0" lvl="4" indent="-228600" algn="l" rtl="0">
              <a:lnSpc>
                <a:spcPct val="100000"/>
              </a:lnSpc>
              <a:spcBef>
                <a:spcPts val="1000"/>
              </a:spcBef>
              <a:spcAft>
                <a:spcPts val="0"/>
              </a:spcAft>
              <a:buClr>
                <a:schemeClr val="accent2"/>
              </a:buClr>
              <a:buSzPts val="1600"/>
              <a:buFont typeface="Arial"/>
              <a:buNone/>
              <a:defRPr sz="1600" b="1" i="0" u="none" strike="noStrike" cap="none">
                <a:solidFill>
                  <a:srgbClr val="262626"/>
                </a:solidFill>
                <a:latin typeface="Cabin"/>
                <a:ea typeface="Cabin"/>
                <a:cs typeface="Cabin"/>
                <a:sym typeface="Cabin"/>
              </a:defRPr>
            </a:lvl5pPr>
            <a:lvl6pPr marL="2743200" marR="0" lvl="5"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6pPr>
            <a:lvl7pPr marL="3200400" marR="0" lvl="6"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7pPr>
            <a:lvl8pPr marL="3657600" marR="0" lvl="7"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8pPr>
            <a:lvl9pPr marL="4114800" marR="0" lvl="8" indent="-228600" algn="l" rtl="0">
              <a:lnSpc>
                <a:spcPct val="100000"/>
              </a:lnSpc>
              <a:spcBef>
                <a:spcPts val="1000"/>
              </a:spcBef>
              <a:spcAft>
                <a:spcPts val="0"/>
              </a:spcAft>
              <a:buClr>
                <a:schemeClr val="accent2"/>
              </a:buClr>
              <a:buSzPts val="1600"/>
              <a:buFont typeface="Arial"/>
              <a:buNone/>
              <a:defRPr sz="1600" b="1" i="0" u="none" strike="noStrike" cap="none">
                <a:solidFill>
                  <a:schemeClr val="dk1"/>
                </a:solidFill>
                <a:latin typeface="Cabin"/>
                <a:ea typeface="Cabin"/>
                <a:cs typeface="Cabin"/>
                <a:sym typeface="Cabin"/>
              </a:defRPr>
            </a:lvl9pPr>
          </a:lstStyle>
          <a:p>
            <a:endParaRPr/>
          </a:p>
        </p:txBody>
      </p:sp>
      <p:sp>
        <p:nvSpPr>
          <p:cNvPr id="56" name="Shape 56"/>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7" name="Shape 57"/>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8" name="Shape 5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
        <p:nvSpPr>
          <p:cNvPr id="59" name="Shape 5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Shape 6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91425" tIns="91425" rIns="91425" bIns="91425" anchor="ctr" anchorCtr="1"/>
          <a:lstStyle>
            <a:lvl1pPr marR="0" lvl="0" algn="ctr" rtl="0">
              <a:lnSpc>
                <a:spcPct val="90000"/>
              </a:lnSpc>
              <a:spcBef>
                <a:spcPts val="0"/>
              </a:spcBef>
              <a:spcAft>
                <a:spcPts val="0"/>
              </a:spcAft>
              <a:buClr>
                <a:srgbClr val="262626"/>
              </a:buClr>
              <a:buSzPts val="2200"/>
              <a:buFont typeface="Cabin"/>
              <a:buNone/>
              <a:defRPr sz="22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6736080" y="804672"/>
            <a:ext cx="4815840" cy="5248656"/>
          </a:xfrm>
          <a:prstGeom prst="rect">
            <a:avLst/>
          </a:prstGeom>
          <a:noFill/>
          <a:ln>
            <a:noFill/>
          </a:ln>
        </p:spPr>
        <p:txBody>
          <a:bodyPr spcFirstLastPara="1" wrap="square" lIns="91425" tIns="91425" rIns="91425" bIns="91425" anchor="t" anchorCtr="0"/>
          <a:lstStyle>
            <a:lvl1pPr marL="457200" marR="0" lvl="0" indent="-349250" algn="l" rtl="0">
              <a:lnSpc>
                <a:spcPct val="100000"/>
              </a:lnSpc>
              <a:spcBef>
                <a:spcPts val="1000"/>
              </a:spcBef>
              <a:spcAft>
                <a:spcPts val="0"/>
              </a:spcAft>
              <a:buClr>
                <a:schemeClr val="accent2"/>
              </a:buClr>
              <a:buSzPts val="1900"/>
              <a:buFont typeface="Arial"/>
              <a:buChar char="•"/>
              <a:defRPr sz="1900" b="0" i="0" u="none" strike="noStrike" cap="none">
                <a:solidFill>
                  <a:schemeClr val="dk1"/>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64" name="Shape 64"/>
          <p:cNvSpPr txBox="1">
            <a:spLocks noGrp="1"/>
          </p:cNvSpPr>
          <p:nvPr>
            <p:ph type="body" idx="2"/>
          </p:nvPr>
        </p:nvSpPr>
        <p:spPr>
          <a:xfrm>
            <a:off x="1115568" y="3549918"/>
            <a:ext cx="3794760" cy="2194036"/>
          </a:xfrm>
          <a:prstGeom prst="rect">
            <a:avLst/>
          </a:prstGeom>
          <a:noFill/>
          <a:ln>
            <a:noFill/>
          </a:ln>
        </p:spPr>
        <p:txBody>
          <a:bodyPr spcFirstLastPara="1" wrap="square" lIns="91425" tIns="91425" rIns="91425" bIns="91425" anchor="t" anchorCtr="1"/>
          <a:lstStyle>
            <a:lvl1pPr marL="457200" marR="0" lvl="0" indent="-228600" algn="ctr" rtl="0">
              <a:lnSpc>
                <a:spcPct val="100000"/>
              </a:lnSpc>
              <a:spcBef>
                <a:spcPts val="1000"/>
              </a:spcBef>
              <a:spcAft>
                <a:spcPts val="0"/>
              </a:spcAft>
              <a:buClr>
                <a:schemeClr val="accent2"/>
              </a:buClr>
              <a:buSzPts val="1500"/>
              <a:buFont typeface="Arial"/>
              <a:buNone/>
              <a:defRPr sz="1500" b="0" i="0" u="none" strike="noStrike" cap="none">
                <a:solidFill>
                  <a:srgbClr val="FFFFFF"/>
                </a:solidFill>
                <a:latin typeface="Cabin"/>
                <a:ea typeface="Cabin"/>
                <a:cs typeface="Cabin"/>
                <a:sym typeface="Cabin"/>
              </a:defRPr>
            </a:lvl1pPr>
            <a:lvl2pPr marL="914400" marR="0" lvl="1" indent="-228600" algn="l" rtl="0">
              <a:lnSpc>
                <a:spcPct val="100000"/>
              </a:lnSpc>
              <a:spcBef>
                <a:spcPts val="1000"/>
              </a:spcBef>
              <a:spcAft>
                <a:spcPts val="0"/>
              </a:spcAft>
              <a:buClr>
                <a:schemeClr val="accent2"/>
              </a:buClr>
              <a:buSzPts val="1400"/>
              <a:buFont typeface="Arial"/>
              <a:buNone/>
              <a:defRPr sz="1400" b="0" i="0" u="none" strike="noStrike" cap="none">
                <a:solidFill>
                  <a:srgbClr val="262626"/>
                </a:solidFill>
                <a:latin typeface="Cabin"/>
                <a:ea typeface="Cabin"/>
                <a:cs typeface="Cabin"/>
                <a:sym typeface="Cabin"/>
              </a:defRPr>
            </a:lvl2pPr>
            <a:lvl3pPr marL="1371600" marR="0" lvl="2" indent="-228600" algn="l" rtl="0">
              <a:lnSpc>
                <a:spcPct val="100000"/>
              </a:lnSpc>
              <a:spcBef>
                <a:spcPts val="1000"/>
              </a:spcBef>
              <a:spcAft>
                <a:spcPts val="0"/>
              </a:spcAft>
              <a:buClr>
                <a:schemeClr val="accent2"/>
              </a:buClr>
              <a:buSzPts val="1200"/>
              <a:buFont typeface="Arial"/>
              <a:buNone/>
              <a:defRPr sz="1200" b="0" i="0" u="none" strike="noStrike" cap="none">
                <a:solidFill>
                  <a:srgbClr val="262626"/>
                </a:solidFill>
                <a:latin typeface="Cabin"/>
                <a:ea typeface="Cabin"/>
                <a:cs typeface="Cabin"/>
                <a:sym typeface="Cabin"/>
              </a:defRPr>
            </a:lvl3pPr>
            <a:lvl4pPr marL="1828800" marR="0" lvl="3" indent="-228600" algn="l" rtl="0">
              <a:lnSpc>
                <a:spcPct val="100000"/>
              </a:lnSpc>
              <a:spcBef>
                <a:spcPts val="1000"/>
              </a:spcBef>
              <a:spcAft>
                <a:spcPts val="0"/>
              </a:spcAft>
              <a:buClr>
                <a:schemeClr val="accent2"/>
              </a:buClr>
              <a:buSzPts val="1000"/>
              <a:buFont typeface="Arial"/>
              <a:buNone/>
              <a:defRPr sz="1000" b="0" i="0" u="none" strike="noStrike" cap="none">
                <a:solidFill>
                  <a:srgbClr val="262626"/>
                </a:solidFill>
                <a:latin typeface="Cabin"/>
                <a:ea typeface="Cabin"/>
                <a:cs typeface="Cabin"/>
                <a:sym typeface="Cabin"/>
              </a:defRPr>
            </a:lvl4pPr>
            <a:lvl5pPr marL="2286000" marR="0" lvl="4" indent="-228600" algn="l" rtl="0">
              <a:lnSpc>
                <a:spcPct val="100000"/>
              </a:lnSpc>
              <a:spcBef>
                <a:spcPts val="1000"/>
              </a:spcBef>
              <a:spcAft>
                <a:spcPts val="0"/>
              </a:spcAft>
              <a:buClr>
                <a:schemeClr val="accent2"/>
              </a:buClr>
              <a:buSzPts val="1000"/>
              <a:buFont typeface="Arial"/>
              <a:buNone/>
              <a:defRPr sz="1000" b="0" i="0" u="none" strike="noStrike" cap="none">
                <a:solidFill>
                  <a:srgbClr val="262626"/>
                </a:solidFill>
                <a:latin typeface="Cabin"/>
                <a:ea typeface="Cabin"/>
                <a:cs typeface="Cabin"/>
                <a:sym typeface="Cabin"/>
              </a:defRPr>
            </a:lvl5pPr>
            <a:lvl6pPr marL="2743200" marR="0" lvl="5"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6pPr>
            <a:lvl7pPr marL="3200400" marR="0" lvl="6"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7pPr>
            <a:lvl8pPr marL="3657600" marR="0" lvl="7"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8pPr>
            <a:lvl9pPr marL="4114800" marR="0" lvl="8" indent="-228600" algn="l" rtl="0">
              <a:lnSpc>
                <a:spcPct val="100000"/>
              </a:lnSpc>
              <a:spcBef>
                <a:spcPts val="1000"/>
              </a:spcBef>
              <a:spcAft>
                <a:spcPts val="0"/>
              </a:spcAft>
              <a:buClr>
                <a:schemeClr val="accent2"/>
              </a:buClr>
              <a:buSzPts val="1000"/>
              <a:buFont typeface="Arial"/>
              <a:buNone/>
              <a:defRPr sz="1000" b="0" i="0" u="none" strike="noStrike" cap="none">
                <a:solidFill>
                  <a:schemeClr val="dk1"/>
                </a:solidFill>
                <a:latin typeface="Cabin"/>
                <a:ea typeface="Cabin"/>
                <a:cs typeface="Cabin"/>
                <a:sym typeface="Cabin"/>
              </a:defRPr>
            </a:lvl9pPr>
          </a:lstStyle>
          <a:p>
            <a:endParaRPr/>
          </a:p>
        </p:txBody>
      </p:sp>
      <p:sp>
        <p:nvSpPr>
          <p:cNvPr id="65" name="Shape 65"/>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6" name="Shape 66"/>
          <p:cNvSpPr txBox="1">
            <a:spLocks noGrp="1"/>
          </p:cNvSpPr>
          <p:nvPr>
            <p:ph type="ftr" idx="11"/>
          </p:nvPr>
        </p:nvSpPr>
        <p:spPr>
          <a:xfrm>
            <a:off x="804672" y="6236208"/>
            <a:ext cx="5124797"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rgbClr val="FFFFFF"/>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7" name="Shape 6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68"/>
        <p:cNvGrpSpPr/>
        <p:nvPr/>
      </p:nvGrpSpPr>
      <p:grpSpPr>
        <a:xfrm>
          <a:off x="0" y="0"/>
          <a:ext cx="0" cy="0"/>
          <a:chOff x="0" y="0"/>
          <a:chExt cx="0" cy="0"/>
        </a:xfrm>
      </p:grpSpPr>
      <p:sp>
        <p:nvSpPr>
          <p:cNvPr id="69" name="Shape 6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91425" tIns="91425" rIns="91425" bIns="91425" anchor="ctr" anchorCtr="1"/>
          <a:lstStyle>
            <a:lvl1pPr marR="0" lvl="0" algn="ctr" rtl="0">
              <a:lnSpc>
                <a:spcPct val="90000"/>
              </a:lnSpc>
              <a:spcBef>
                <a:spcPts val="0"/>
              </a:spcBef>
              <a:spcAft>
                <a:spcPts val="0"/>
              </a:spcAft>
              <a:buClr>
                <a:srgbClr val="262626"/>
              </a:buClr>
              <a:buSzPts val="3800"/>
              <a:buFont typeface="Cabin"/>
              <a:buNone/>
              <a:defRPr sz="3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subTitle" idx="1"/>
          </p:nvPr>
        </p:nvSpPr>
        <p:spPr>
          <a:xfrm>
            <a:off x="2695194" y="4352544"/>
            <a:ext cx="6801612" cy="1239894"/>
          </a:xfrm>
          <a:prstGeom prst="rect">
            <a:avLst/>
          </a:prstGeom>
          <a:noFill/>
          <a:ln>
            <a:noFill/>
          </a:ln>
        </p:spPr>
        <p:txBody>
          <a:bodyPr spcFirstLastPara="1" wrap="square" lIns="91425" tIns="91425" rIns="91425" bIns="91425" anchor="t" anchorCtr="0"/>
          <a:lstStyle>
            <a:lvl1pPr marR="0" lvl="0" algn="ctr" rtl="0">
              <a:lnSpc>
                <a:spcPct val="100000"/>
              </a:lnSpc>
              <a:spcBef>
                <a:spcPts val="1000"/>
              </a:spcBef>
              <a:spcAft>
                <a:spcPts val="0"/>
              </a:spcAft>
              <a:buClr>
                <a:schemeClr val="accent2"/>
              </a:buClr>
              <a:buSzPts val="2000"/>
              <a:buFont typeface="Arial"/>
              <a:buNone/>
              <a:defRPr sz="2000" b="0" i="0" u="none" strike="noStrike" cap="none">
                <a:solidFill>
                  <a:srgbClr val="FEFEFE"/>
                </a:solidFill>
                <a:latin typeface="Cabin"/>
                <a:ea typeface="Cabin"/>
                <a:cs typeface="Cabin"/>
                <a:sym typeface="Cabin"/>
              </a:defRPr>
            </a:lvl1pPr>
            <a:lvl2pPr marR="0" lvl="1" algn="ctr" rtl="0">
              <a:lnSpc>
                <a:spcPct val="100000"/>
              </a:lnSpc>
              <a:spcBef>
                <a:spcPts val="1000"/>
              </a:spcBef>
              <a:spcAft>
                <a:spcPts val="0"/>
              </a:spcAft>
              <a:buClr>
                <a:schemeClr val="accent2"/>
              </a:buClr>
              <a:buSzPts val="2000"/>
              <a:buFont typeface="Arial"/>
              <a:buNone/>
              <a:defRPr sz="2000" b="0" i="0" u="none" strike="noStrike" cap="none">
                <a:solidFill>
                  <a:srgbClr val="FEFEFE"/>
                </a:solidFill>
                <a:latin typeface="Cabin"/>
                <a:ea typeface="Cabin"/>
                <a:cs typeface="Cabin"/>
                <a:sym typeface="Cabin"/>
              </a:defRPr>
            </a:lvl2pPr>
            <a:lvl3pPr marR="0" lvl="2" algn="ctr" rtl="0">
              <a:lnSpc>
                <a:spcPct val="100000"/>
              </a:lnSpc>
              <a:spcBef>
                <a:spcPts val="1000"/>
              </a:spcBef>
              <a:spcAft>
                <a:spcPts val="0"/>
              </a:spcAft>
              <a:buClr>
                <a:schemeClr val="accent2"/>
              </a:buClr>
              <a:buSzPts val="1800"/>
              <a:buFont typeface="Arial"/>
              <a:buNone/>
              <a:defRPr sz="1800" b="0" i="0" u="none" strike="noStrike" cap="none">
                <a:solidFill>
                  <a:srgbClr val="FEFEFE"/>
                </a:solidFill>
                <a:latin typeface="Cabin"/>
                <a:ea typeface="Cabin"/>
                <a:cs typeface="Cabin"/>
                <a:sym typeface="Cabin"/>
              </a:defRPr>
            </a:lvl3pPr>
            <a:lvl4pPr marR="0" lvl="3" algn="ctr" rtl="0">
              <a:lnSpc>
                <a:spcPct val="100000"/>
              </a:lnSpc>
              <a:spcBef>
                <a:spcPts val="1000"/>
              </a:spcBef>
              <a:spcAft>
                <a:spcPts val="0"/>
              </a:spcAft>
              <a:buClr>
                <a:schemeClr val="accent2"/>
              </a:buClr>
              <a:buSzPts val="1600"/>
              <a:buFont typeface="Arial"/>
              <a:buNone/>
              <a:defRPr sz="1600" b="0" i="0" u="none" strike="noStrike" cap="none">
                <a:solidFill>
                  <a:srgbClr val="FEFEFE"/>
                </a:solidFill>
                <a:latin typeface="Cabin"/>
                <a:ea typeface="Cabin"/>
                <a:cs typeface="Cabin"/>
                <a:sym typeface="Cabin"/>
              </a:defRPr>
            </a:lvl4pPr>
            <a:lvl5pPr marR="0" lvl="4" algn="ctr" rtl="0">
              <a:lnSpc>
                <a:spcPct val="100000"/>
              </a:lnSpc>
              <a:spcBef>
                <a:spcPts val="1000"/>
              </a:spcBef>
              <a:spcAft>
                <a:spcPts val="0"/>
              </a:spcAft>
              <a:buClr>
                <a:schemeClr val="accent2"/>
              </a:buClr>
              <a:buSzPts val="1600"/>
              <a:buFont typeface="Arial"/>
              <a:buNone/>
              <a:defRPr sz="1600" b="0" i="0" u="none" strike="noStrike" cap="none">
                <a:solidFill>
                  <a:srgbClr val="FEFEFE"/>
                </a:solidFill>
                <a:latin typeface="Cabin"/>
                <a:ea typeface="Cabin"/>
                <a:cs typeface="Cabin"/>
                <a:sym typeface="Cabin"/>
              </a:defRPr>
            </a:lvl5pPr>
            <a:lvl6pPr marR="0" lvl="5"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6pPr>
            <a:lvl7pPr marR="0" lvl="6"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7pPr>
            <a:lvl8pPr marR="0" lvl="7"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8pPr>
            <a:lvl9pPr marR="0" lvl="8" algn="ctr"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9pPr>
          </a:lstStyle>
          <a:p>
            <a:endParaRPr/>
          </a:p>
        </p:txBody>
      </p:sp>
      <p:sp>
        <p:nvSpPr>
          <p:cNvPr id="71" name="Shape 71"/>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72" name="Shape 72"/>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73" name="Shape 7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91425" tIns="91425" rIns="91425" bIns="91425" anchor="ctr" anchorCtr="1"/>
          <a:lstStyle>
            <a:lvl1pPr marR="0" lvl="0" algn="ctr" rtl="0">
              <a:lnSpc>
                <a:spcPct val="90000"/>
              </a:lnSpc>
              <a:spcBef>
                <a:spcPts val="0"/>
              </a:spcBef>
              <a:spcAft>
                <a:spcPts val="0"/>
              </a:spcAft>
              <a:buClr>
                <a:srgbClr val="262626"/>
              </a:buClr>
              <a:buSzPts val="3800"/>
              <a:buFont typeface="Cabin"/>
              <a:buNone/>
              <a:defRPr sz="3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Shape 76"/>
          <p:cNvSpPr txBox="1">
            <a:spLocks noGrp="1"/>
          </p:cNvSpPr>
          <p:nvPr>
            <p:ph type="body" idx="1"/>
          </p:nvPr>
        </p:nvSpPr>
        <p:spPr>
          <a:xfrm>
            <a:off x="2695194" y="4352465"/>
            <a:ext cx="6801612" cy="1265082"/>
          </a:xfrm>
          <a:prstGeom prst="rect">
            <a:avLst/>
          </a:prstGeom>
          <a:noFill/>
          <a:ln>
            <a:noFill/>
          </a:ln>
        </p:spPr>
        <p:txBody>
          <a:bodyPr spcFirstLastPara="1" wrap="square" lIns="91425" tIns="91425" rIns="91425" bIns="91425" anchor="t" anchorCtr="1"/>
          <a:lstStyle>
            <a:lvl1pPr marL="457200" marR="0" lvl="0" indent="-228600" algn="l" rtl="0">
              <a:lnSpc>
                <a:spcPct val="100000"/>
              </a:lnSpc>
              <a:spcBef>
                <a:spcPts val="1000"/>
              </a:spcBef>
              <a:spcAft>
                <a:spcPts val="0"/>
              </a:spcAft>
              <a:buClr>
                <a:schemeClr val="accent2"/>
              </a:buClr>
              <a:buSzPts val="2000"/>
              <a:buFont typeface="Arial"/>
              <a:buNone/>
              <a:defRPr sz="2000" b="0" i="0" u="none" strike="noStrike" cap="none">
                <a:solidFill>
                  <a:schemeClr val="lt1"/>
                </a:solidFill>
                <a:latin typeface="Cabin"/>
                <a:ea typeface="Cabin"/>
                <a:cs typeface="Cabin"/>
                <a:sym typeface="Cabin"/>
              </a:defRPr>
            </a:lvl1pPr>
            <a:lvl2pPr marL="914400" marR="0" lvl="1" indent="-228600" algn="l" rtl="0">
              <a:lnSpc>
                <a:spcPct val="100000"/>
              </a:lnSpc>
              <a:spcBef>
                <a:spcPts val="1000"/>
              </a:spcBef>
              <a:spcAft>
                <a:spcPts val="0"/>
              </a:spcAft>
              <a:buClr>
                <a:schemeClr val="accent2"/>
              </a:buClr>
              <a:buSzPts val="2000"/>
              <a:buFont typeface="Arial"/>
              <a:buNone/>
              <a:defRPr sz="2000" b="0" i="0" u="none" strike="noStrike" cap="none">
                <a:solidFill>
                  <a:schemeClr val="lt1"/>
                </a:solidFill>
                <a:latin typeface="Cabin"/>
                <a:ea typeface="Cabin"/>
                <a:cs typeface="Cabin"/>
                <a:sym typeface="Cabin"/>
              </a:defRPr>
            </a:lvl2pPr>
            <a:lvl3pPr marL="1371600" marR="0" lvl="2" indent="-228600" algn="l" rtl="0">
              <a:lnSpc>
                <a:spcPct val="100000"/>
              </a:lnSpc>
              <a:spcBef>
                <a:spcPts val="1000"/>
              </a:spcBef>
              <a:spcAft>
                <a:spcPts val="0"/>
              </a:spcAft>
              <a:buClr>
                <a:schemeClr val="accent2"/>
              </a:buClr>
              <a:buSzPts val="1800"/>
              <a:buFont typeface="Arial"/>
              <a:buNone/>
              <a:defRPr sz="1800" b="0" i="0" u="none" strike="noStrike" cap="none">
                <a:solidFill>
                  <a:schemeClr val="lt1"/>
                </a:solidFill>
                <a:latin typeface="Cabin"/>
                <a:ea typeface="Cabin"/>
                <a:cs typeface="Cabin"/>
                <a:sym typeface="Cabin"/>
              </a:defRPr>
            </a:lvl3pPr>
            <a:lvl4pPr marL="1828800" marR="0" lvl="3"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4pPr>
            <a:lvl5pPr marL="2286000" marR="0" lvl="4"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5pPr>
            <a:lvl6pPr marL="2743200" marR="0" lvl="5"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6pPr>
            <a:lvl7pPr marL="3200400" marR="0" lvl="6"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7pPr>
            <a:lvl8pPr marL="3657600" marR="0" lvl="7"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8pPr>
            <a:lvl9pPr marL="4114800" marR="0" lvl="8" indent="-228600" algn="l" rtl="0">
              <a:lnSpc>
                <a:spcPct val="100000"/>
              </a:lnSpc>
              <a:spcBef>
                <a:spcPts val="1000"/>
              </a:spcBef>
              <a:spcAft>
                <a:spcPts val="0"/>
              </a:spcAft>
              <a:buClr>
                <a:schemeClr val="accent2"/>
              </a:buClr>
              <a:buSzPts val="1600"/>
              <a:buFont typeface="Arial"/>
              <a:buNone/>
              <a:defRPr sz="1600" b="0" i="0" u="none" strike="noStrike" cap="none">
                <a:solidFill>
                  <a:schemeClr val="lt1"/>
                </a:solidFill>
                <a:latin typeface="Cabin"/>
                <a:ea typeface="Cabin"/>
                <a:cs typeface="Cabin"/>
                <a:sym typeface="Cabin"/>
              </a:defRPr>
            </a:lvl9pPr>
          </a:lstStyle>
          <a:p>
            <a:endParaRPr/>
          </a:p>
        </p:txBody>
      </p:sp>
      <p:sp>
        <p:nvSpPr>
          <p:cNvPr id="77" name="Shape 77"/>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78" name="Shape 78"/>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79" name="Shape 7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Shape 82"/>
          <p:cNvSpPr txBox="1">
            <a:spLocks noGrp="1"/>
          </p:cNvSpPr>
          <p:nvPr>
            <p:ph type="body" idx="1"/>
          </p:nvPr>
        </p:nvSpPr>
        <p:spPr>
          <a:xfrm>
            <a:off x="1581912" y="2638044"/>
            <a:ext cx="4271771" cy="3101982"/>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83" name="Shape 83"/>
          <p:cNvSpPr txBox="1">
            <a:spLocks noGrp="1"/>
          </p:cNvSpPr>
          <p:nvPr>
            <p:ph type="body" idx="2"/>
          </p:nvPr>
        </p:nvSpPr>
        <p:spPr>
          <a:xfrm>
            <a:off x="6338315" y="2638044"/>
            <a:ext cx="4270247" cy="3101982"/>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84" name="Shape 84"/>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85" name="Shape 85"/>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86" name="Shape 8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a:solidFill>
                  <a:srgbClr val="FFFFFF"/>
                </a:solidFill>
                <a:latin typeface="Cabin"/>
                <a:ea typeface="Cabin"/>
                <a:cs typeface="Cabin"/>
                <a:sym typeface="Cabin"/>
              </a:defRPr>
            </a:lvl1pPr>
            <a:lvl2pPr marL="0" marR="0" lvl="1" indent="0" algn="ctr" rtl="0">
              <a:spcBef>
                <a:spcPts val="0"/>
              </a:spcBef>
              <a:buNone/>
              <a:defRPr sz="1100">
                <a:solidFill>
                  <a:srgbClr val="FFFFFF"/>
                </a:solidFill>
                <a:latin typeface="Cabin"/>
                <a:ea typeface="Cabin"/>
                <a:cs typeface="Cabin"/>
                <a:sym typeface="Cabin"/>
              </a:defRPr>
            </a:lvl2pPr>
            <a:lvl3pPr marL="0" marR="0" lvl="2" indent="0" algn="ctr" rtl="0">
              <a:spcBef>
                <a:spcPts val="0"/>
              </a:spcBef>
              <a:buNone/>
              <a:defRPr sz="1100">
                <a:solidFill>
                  <a:srgbClr val="FFFFFF"/>
                </a:solidFill>
                <a:latin typeface="Cabin"/>
                <a:ea typeface="Cabin"/>
                <a:cs typeface="Cabin"/>
                <a:sym typeface="Cabin"/>
              </a:defRPr>
            </a:lvl3pPr>
            <a:lvl4pPr marL="0" marR="0" lvl="3" indent="0" algn="ctr" rtl="0">
              <a:spcBef>
                <a:spcPts val="0"/>
              </a:spcBef>
              <a:buNone/>
              <a:defRPr sz="1100">
                <a:solidFill>
                  <a:srgbClr val="FFFFFF"/>
                </a:solidFill>
                <a:latin typeface="Cabin"/>
                <a:ea typeface="Cabin"/>
                <a:cs typeface="Cabin"/>
                <a:sym typeface="Cabin"/>
              </a:defRPr>
            </a:lvl4pPr>
            <a:lvl5pPr marL="0" marR="0" lvl="4" indent="0" algn="ctr" rtl="0">
              <a:spcBef>
                <a:spcPts val="0"/>
              </a:spcBef>
              <a:buNone/>
              <a:defRPr sz="1100">
                <a:solidFill>
                  <a:srgbClr val="FFFFFF"/>
                </a:solidFill>
                <a:latin typeface="Cabin"/>
                <a:ea typeface="Cabin"/>
                <a:cs typeface="Cabin"/>
                <a:sym typeface="Cabin"/>
              </a:defRPr>
            </a:lvl5pPr>
            <a:lvl6pPr marL="0" marR="0" lvl="5" indent="0" algn="ctr" rtl="0">
              <a:spcBef>
                <a:spcPts val="0"/>
              </a:spcBef>
              <a:buNone/>
              <a:defRPr sz="1100">
                <a:solidFill>
                  <a:srgbClr val="FFFFFF"/>
                </a:solidFill>
                <a:latin typeface="Cabin"/>
                <a:ea typeface="Cabin"/>
                <a:cs typeface="Cabin"/>
                <a:sym typeface="Cabin"/>
              </a:defRPr>
            </a:lvl6pPr>
            <a:lvl7pPr marL="0" marR="0" lvl="6" indent="0" algn="ctr" rtl="0">
              <a:spcBef>
                <a:spcPts val="0"/>
              </a:spcBef>
              <a:buNone/>
              <a:defRPr sz="1100">
                <a:solidFill>
                  <a:srgbClr val="FFFFFF"/>
                </a:solidFill>
                <a:latin typeface="Cabin"/>
                <a:ea typeface="Cabin"/>
                <a:cs typeface="Cabin"/>
                <a:sym typeface="Cabin"/>
              </a:defRPr>
            </a:lvl7pPr>
            <a:lvl8pPr marL="0" marR="0" lvl="7" indent="0" algn="ctr" rtl="0">
              <a:spcBef>
                <a:spcPts val="0"/>
              </a:spcBef>
              <a:buNone/>
              <a:defRPr sz="1100">
                <a:solidFill>
                  <a:srgbClr val="FFFFFF"/>
                </a:solidFill>
                <a:latin typeface="Cabin"/>
                <a:ea typeface="Cabin"/>
                <a:cs typeface="Cabin"/>
                <a:sym typeface="Cabin"/>
              </a:defRPr>
            </a:lvl8pPr>
            <a:lvl9pPr marL="0" marR="0" lvl="8" indent="0" algn="ctr" rtl="0">
              <a:spcBef>
                <a:spcPts val="0"/>
              </a:spcBef>
              <a:buNone/>
              <a:defRPr sz="1100">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2231136" y="2638044"/>
            <a:ext cx="7729728" cy="3101983"/>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Cabin"/>
                <a:ea typeface="Cabin"/>
                <a:cs typeface="Cabin"/>
                <a:sym typeface="Cabin"/>
              </a:defRPr>
            </a:lvl9pPr>
          </a:lstStyle>
          <a:p>
            <a:endParaRPr/>
          </a:p>
        </p:txBody>
      </p:sp>
      <p:sp>
        <p:nvSpPr>
          <p:cNvPr id="12" name="Shape 12"/>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13" name="Shape 13"/>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lt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lt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lt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lt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lt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lt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lt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lt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lt1"/>
                </a:solidFill>
                <a:latin typeface="Cabin"/>
                <a:ea typeface="Cabin"/>
                <a:cs typeface="Cabin"/>
                <a:sym typeface="Cabin"/>
              </a:defRPr>
            </a:lvl9pPr>
          </a:lstStyle>
          <a:p>
            <a:endParaRPr/>
          </a:p>
        </p:txBody>
      </p:sp>
      <p:sp>
        <p:nvSpPr>
          <p:cNvPr id="14" name="Shape 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91425" tIns="91425" rIns="91425" bIns="91425" anchor="ctr" anchorCtr="0"/>
          <a:lstStyle>
            <a:lvl1pPr marR="0" lvl="0" algn="ctr" rtl="0">
              <a:lnSpc>
                <a:spcPct val="90000"/>
              </a:lnSpc>
              <a:spcBef>
                <a:spcPts val="0"/>
              </a:spcBef>
              <a:spcAft>
                <a:spcPts val="0"/>
              </a:spcAft>
              <a:buClr>
                <a:srgbClr val="262626"/>
              </a:buClr>
              <a:buSzPts val="2800"/>
              <a:buFont typeface="Cabin"/>
              <a:buNone/>
              <a:defRPr sz="2800" b="0" i="0" u="none" strike="noStrike" cap="none">
                <a:solidFill>
                  <a:srgbClr val="262626"/>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2231136" y="2638044"/>
            <a:ext cx="7729728" cy="3101983"/>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Cabin"/>
                <a:ea typeface="Cabin"/>
                <a:cs typeface="Cabin"/>
                <a:sym typeface="Cabin"/>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Cabin"/>
                <a:ea typeface="Cabin"/>
                <a:cs typeface="Cabin"/>
                <a:sym typeface="Cabin"/>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Cabin"/>
                <a:ea typeface="Cabin"/>
                <a:cs typeface="Cabin"/>
                <a:sym typeface="Cabin"/>
              </a:defRPr>
            </a:lvl9pPr>
          </a:lstStyle>
          <a:p>
            <a:endParaRPr/>
          </a:p>
        </p:txBody>
      </p:sp>
      <p:sp>
        <p:nvSpPr>
          <p:cNvPr id="31" name="Shape 31"/>
          <p:cNvSpPr txBox="1">
            <a:spLocks noGrp="1"/>
          </p:cNvSpPr>
          <p:nvPr>
            <p:ph type="dt" idx="10"/>
          </p:nvPr>
        </p:nvSpPr>
        <p:spPr>
          <a:xfrm>
            <a:off x="7821429" y="6238816"/>
            <a:ext cx="2753746" cy="323968"/>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2" name="Shape 32"/>
          <p:cNvSpPr txBox="1">
            <a:spLocks noGrp="1"/>
          </p:cNvSpPr>
          <p:nvPr>
            <p:ph type="ftr" idx="11"/>
          </p:nvPr>
        </p:nvSpPr>
        <p:spPr>
          <a:xfrm>
            <a:off x="1600200" y="6236208"/>
            <a:ext cx="5901189" cy="320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dk1"/>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3" name="Shape 3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Cabin"/>
                <a:ea typeface="Cabin"/>
                <a:cs typeface="Cabin"/>
                <a:sym typeface="Cabin"/>
              </a:defRPr>
            </a:lvl1pPr>
            <a:lvl2pPr marL="0" marR="0" lvl="1" indent="0" algn="ctr" rtl="0">
              <a:spcBef>
                <a:spcPts val="0"/>
              </a:spcBef>
              <a:buNone/>
              <a:defRPr sz="1100" b="0" i="0" u="none" strike="noStrike" cap="none">
                <a:solidFill>
                  <a:srgbClr val="FFFFFF"/>
                </a:solidFill>
                <a:latin typeface="Cabin"/>
                <a:ea typeface="Cabin"/>
                <a:cs typeface="Cabin"/>
                <a:sym typeface="Cabin"/>
              </a:defRPr>
            </a:lvl2pPr>
            <a:lvl3pPr marL="0" marR="0" lvl="2" indent="0" algn="ctr" rtl="0">
              <a:spcBef>
                <a:spcPts val="0"/>
              </a:spcBef>
              <a:buNone/>
              <a:defRPr sz="1100" b="0" i="0" u="none" strike="noStrike" cap="none">
                <a:solidFill>
                  <a:srgbClr val="FFFFFF"/>
                </a:solidFill>
                <a:latin typeface="Cabin"/>
                <a:ea typeface="Cabin"/>
                <a:cs typeface="Cabin"/>
                <a:sym typeface="Cabin"/>
              </a:defRPr>
            </a:lvl3pPr>
            <a:lvl4pPr marL="0" marR="0" lvl="3" indent="0" algn="ctr" rtl="0">
              <a:spcBef>
                <a:spcPts val="0"/>
              </a:spcBef>
              <a:buNone/>
              <a:defRPr sz="1100" b="0" i="0" u="none" strike="noStrike" cap="none">
                <a:solidFill>
                  <a:srgbClr val="FFFFFF"/>
                </a:solidFill>
                <a:latin typeface="Cabin"/>
                <a:ea typeface="Cabin"/>
                <a:cs typeface="Cabin"/>
                <a:sym typeface="Cabin"/>
              </a:defRPr>
            </a:lvl4pPr>
            <a:lvl5pPr marL="0" marR="0" lvl="4" indent="0" algn="ctr" rtl="0">
              <a:spcBef>
                <a:spcPts val="0"/>
              </a:spcBef>
              <a:buNone/>
              <a:defRPr sz="1100" b="0" i="0" u="none" strike="noStrike" cap="none">
                <a:solidFill>
                  <a:srgbClr val="FFFFFF"/>
                </a:solidFill>
                <a:latin typeface="Cabin"/>
                <a:ea typeface="Cabin"/>
                <a:cs typeface="Cabin"/>
                <a:sym typeface="Cabin"/>
              </a:defRPr>
            </a:lvl5pPr>
            <a:lvl6pPr marL="0" marR="0" lvl="5" indent="0" algn="ctr" rtl="0">
              <a:spcBef>
                <a:spcPts val="0"/>
              </a:spcBef>
              <a:buNone/>
              <a:defRPr sz="1100" b="0" i="0" u="none" strike="noStrike" cap="none">
                <a:solidFill>
                  <a:srgbClr val="FFFFFF"/>
                </a:solidFill>
                <a:latin typeface="Cabin"/>
                <a:ea typeface="Cabin"/>
                <a:cs typeface="Cabin"/>
                <a:sym typeface="Cabin"/>
              </a:defRPr>
            </a:lvl6pPr>
            <a:lvl7pPr marL="0" marR="0" lvl="6" indent="0" algn="ctr" rtl="0">
              <a:spcBef>
                <a:spcPts val="0"/>
              </a:spcBef>
              <a:buNone/>
              <a:defRPr sz="1100" b="0" i="0" u="none" strike="noStrike" cap="none">
                <a:solidFill>
                  <a:srgbClr val="FFFFFF"/>
                </a:solidFill>
                <a:latin typeface="Cabin"/>
                <a:ea typeface="Cabin"/>
                <a:cs typeface="Cabin"/>
                <a:sym typeface="Cabin"/>
              </a:defRPr>
            </a:lvl7pPr>
            <a:lvl8pPr marL="0" marR="0" lvl="7" indent="0" algn="ctr" rtl="0">
              <a:spcBef>
                <a:spcPts val="0"/>
              </a:spcBef>
              <a:buNone/>
              <a:defRPr sz="1100" b="0" i="0" u="none" strike="noStrike" cap="none">
                <a:solidFill>
                  <a:srgbClr val="FFFFFF"/>
                </a:solidFill>
                <a:latin typeface="Cabin"/>
                <a:ea typeface="Cabin"/>
                <a:cs typeface="Cabin"/>
                <a:sym typeface="Cabin"/>
              </a:defRPr>
            </a:lvl8pPr>
            <a:lvl9pPr marL="0" marR="0" lvl="8" indent="0" algn="ctr" rtl="0">
              <a:spcBef>
                <a:spcPts val="0"/>
              </a:spcBef>
              <a:buNone/>
              <a:defRPr sz="1100" b="0" i="0" u="none" strike="noStrike" cap="none">
                <a:solidFill>
                  <a:srgbClr val="FFFFFF"/>
                </a:solidFill>
                <a:latin typeface="Cabin"/>
                <a:ea typeface="Cabin"/>
                <a:cs typeface="Cabin"/>
                <a:sym typeface="Cabin"/>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about:blank" TargetMode="External"/><Relationship Id="rId5" Type="http://schemas.openxmlformats.org/officeDocument/2006/relationships/image" Target="../media/image11.png"/><Relationship Id="rId6" Type="http://schemas.openxmlformats.org/officeDocument/2006/relationships/image" Target="../media/image12.jpg"/><Relationship Id="rId7" Type="http://schemas.openxmlformats.org/officeDocument/2006/relationships/image" Target="../media/image13.jp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forbes.com/sites/lisaearlemcleod/2014/11/05/why-monster-is-failing-and-others-will-follow/#6933040047db" TargetMode="External"/><Relationship Id="rId4" Type="http://schemas.openxmlformats.org/officeDocument/2006/relationships/hyperlink" Target="https://www.alexa.com/siteinfo/monster.com" TargetMode="External"/><Relationship Id="rId5" Type="http://schemas.openxmlformats.org/officeDocument/2006/relationships/hyperlink" Target="https://www.bls.gov/ooh/about/ooh-developer-info.htm" TargetMode="External"/><Relationship Id="rId6" Type="http://schemas.openxmlformats.org/officeDocument/2006/relationships/hyperlink" Target="https://www.tableau.com/academic/students" TargetMode="External"/><Relationship Id="rId7" Type="http://schemas.openxmlformats.org/officeDocument/2006/relationships/hyperlink" Target="https://www.kaggle.com/PromptCloudHQ/us-jobs-on-monstercom" TargetMode="External"/><Relationship Id="rId8" Type="http://schemas.openxmlformats.org/officeDocument/2006/relationships/hyperlink" Target="https://visual.ly/community/infographic/business/history-monstercom-1967-2012" TargetMode="External"/><Relationship Id="rId9" Type="http://schemas.openxmlformats.org/officeDocument/2006/relationships/hyperlink" Target="https://www.ere.net/the-rise-and-fall-of-monster/" TargetMode="External"/><Relationship Id="rId10" Type="http://schemas.openxmlformats.org/officeDocument/2006/relationships/hyperlink" Target="http://www.businessinsider.com/indeed-2011-5" TargetMode="Externa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Autofit/>
          </a:bodyPr>
          <a:lstStyle/>
          <a:p>
            <a:pPr marL="0" marR="0" lvl="0" indent="0" algn="ctr" rtl="0">
              <a:lnSpc>
                <a:spcPct val="90000"/>
              </a:lnSpc>
              <a:spcBef>
                <a:spcPts val="0"/>
              </a:spcBef>
              <a:spcAft>
                <a:spcPts val="0"/>
              </a:spcAft>
              <a:buClr>
                <a:srgbClr val="262626"/>
              </a:buClr>
              <a:buSzPts val="3800"/>
              <a:buFont typeface="Cabin"/>
              <a:buNone/>
            </a:pPr>
            <a:r>
              <a:rPr lang="en-US" dirty="0" smtClean="0"/>
              <a:t>MONSTER’S RECOVERY</a:t>
            </a:r>
            <a:endParaRPr sz="3800" b="0" i="0" u="none" strike="noStrike" cap="none" dirty="0">
              <a:solidFill>
                <a:srgbClr val="262626"/>
              </a:solidFill>
              <a:latin typeface="Cabin"/>
              <a:ea typeface="Cabin"/>
              <a:cs typeface="Cabin"/>
              <a:sym typeface="Cabin"/>
            </a:endParaRPr>
          </a:p>
        </p:txBody>
      </p:sp>
      <p:sp>
        <p:nvSpPr>
          <p:cNvPr id="110" name="Shape 110"/>
          <p:cNvSpPr txBox="1">
            <a:spLocks noGrp="1"/>
          </p:cNvSpPr>
          <p:nvPr>
            <p:ph type="subTitle" idx="1"/>
          </p:nvPr>
        </p:nvSpPr>
        <p:spPr>
          <a:xfrm>
            <a:off x="2006075" y="4352550"/>
            <a:ext cx="8413200" cy="77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2000"/>
              <a:buFont typeface="Arial"/>
              <a:buNone/>
            </a:pPr>
            <a:r>
              <a:rPr lang="en-US"/>
              <a:t>Caleb Dease</a:t>
            </a:r>
            <a:r>
              <a:rPr lang="en-US" sz="2000" b="0" i="0" u="none" strike="noStrike" cap="none">
                <a:solidFill>
                  <a:srgbClr val="FEFEFE"/>
                </a:solidFill>
                <a:latin typeface="Cabin"/>
                <a:ea typeface="Cabin"/>
                <a:cs typeface="Cabin"/>
                <a:sym typeface="Cabin"/>
              </a:rPr>
              <a:t>, Bladon Mayes, David Milbern, </a:t>
            </a:r>
            <a:r>
              <a:rPr lang="en-US"/>
              <a:t>Deepshikha Purwar</a:t>
            </a:r>
            <a:endParaRPr sz="2000" b="0" i="0" u="none" strike="noStrike" cap="none">
              <a:solidFill>
                <a:srgbClr val="FEFEFE"/>
              </a:solidFill>
              <a:latin typeface="Cabin"/>
              <a:ea typeface="Cabin"/>
              <a:cs typeface="Cabin"/>
              <a:sym typeface="Cabin"/>
            </a:endParaRPr>
          </a:p>
        </p:txBody>
      </p:sp>
      <p:pic>
        <p:nvPicPr>
          <p:cNvPr id="111" name="Shape 111"/>
          <p:cNvPicPr preferRelativeResize="0"/>
          <p:nvPr/>
        </p:nvPicPr>
        <p:blipFill rotWithShape="1">
          <a:blip r:embed="rId3">
            <a:alphaModFix/>
          </a:blip>
          <a:srcRect/>
          <a:stretch/>
        </p:blipFill>
        <p:spPr>
          <a:xfrm>
            <a:off x="0" y="5562214"/>
            <a:ext cx="970387" cy="1295786"/>
          </a:xfrm>
          <a:prstGeom prst="rect">
            <a:avLst/>
          </a:prstGeom>
          <a:noFill/>
          <a:ln>
            <a:noFill/>
          </a:ln>
        </p:spPr>
      </p:pic>
      <p:pic>
        <p:nvPicPr>
          <p:cNvPr id="112" name="Shape 112"/>
          <p:cNvPicPr preferRelativeResize="0"/>
          <p:nvPr/>
        </p:nvPicPr>
        <p:blipFill rotWithShape="1">
          <a:blip r:embed="rId4">
            <a:alphaModFix/>
          </a:blip>
          <a:srcRect/>
          <a:stretch/>
        </p:blipFill>
        <p:spPr>
          <a:xfrm>
            <a:off x="970387" y="5824361"/>
            <a:ext cx="4070683" cy="7714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TEXT CLUSTERING</a:t>
            </a:r>
            <a:endParaRPr sz="2800" b="0" i="0" u="none" strike="noStrike" cap="none">
              <a:solidFill>
                <a:srgbClr val="262626"/>
              </a:solidFill>
              <a:latin typeface="Cabin"/>
              <a:ea typeface="Cabin"/>
              <a:cs typeface="Cabin"/>
              <a:sym typeface="Cabin"/>
            </a:endParaRPr>
          </a:p>
        </p:txBody>
      </p:sp>
      <p:pic>
        <p:nvPicPr>
          <p:cNvPr id="178" name="Shape 178"/>
          <p:cNvPicPr preferRelativeResize="0"/>
          <p:nvPr/>
        </p:nvPicPr>
        <p:blipFill rotWithShape="1">
          <a:blip r:embed="rId3">
            <a:alphaModFix/>
          </a:blip>
          <a:srcRect/>
          <a:stretch/>
        </p:blipFill>
        <p:spPr>
          <a:xfrm>
            <a:off x="0" y="5562214"/>
            <a:ext cx="970387" cy="1295786"/>
          </a:xfrm>
          <a:prstGeom prst="rect">
            <a:avLst/>
          </a:prstGeom>
          <a:noFill/>
          <a:ln>
            <a:noFill/>
          </a:ln>
        </p:spPr>
      </p:pic>
      <p:graphicFrame>
        <p:nvGraphicFramePr>
          <p:cNvPr id="179" name="Shape 179"/>
          <p:cNvGraphicFramePr/>
          <p:nvPr/>
        </p:nvGraphicFramePr>
        <p:xfrm>
          <a:off x="598051" y="2216279"/>
          <a:ext cx="10995900" cy="2042200"/>
        </p:xfrm>
        <a:graphic>
          <a:graphicData uri="http://schemas.openxmlformats.org/drawingml/2006/table">
            <a:tbl>
              <a:tblPr firstRow="1" bandRow="1">
                <a:noFill/>
                <a:tableStyleId>{04B2878C-1D2E-4884-8E7C-9C7136A8C6C1}</a:tableStyleId>
              </a:tblPr>
              <a:tblGrid>
                <a:gridCol w="687025"/>
                <a:gridCol w="838300"/>
                <a:gridCol w="7837550"/>
                <a:gridCol w="1633025"/>
              </a:tblGrid>
              <a:tr h="189625">
                <a:tc>
                  <a:txBody>
                    <a:bodyPr/>
                    <a:lstStyle/>
                    <a:p>
                      <a:pPr marL="0" marR="0" lvl="0" indent="0" algn="l" rtl="0">
                        <a:spcBef>
                          <a:spcPts val="0"/>
                        </a:spcBef>
                        <a:spcAft>
                          <a:spcPts val="0"/>
                        </a:spcAft>
                        <a:buNone/>
                      </a:pPr>
                      <a:r>
                        <a:rPr lang="en-US" sz="1400" u="none" strike="noStrike" cap="none"/>
                        <a:t>Freq</a:t>
                      </a:r>
                      <a:r>
                        <a:rPr lang="en-US"/>
                        <a:t>.</a:t>
                      </a:r>
                      <a:endParaRPr sz="1400"/>
                    </a:p>
                  </a:txBody>
                  <a:tcPr marL="85275" marR="85275" marT="45725" marB="45725"/>
                </a:tc>
                <a:tc>
                  <a:txBody>
                    <a:bodyPr/>
                    <a:lstStyle/>
                    <a:p>
                      <a:pPr marL="0" marR="0" lvl="0" indent="0" algn="l" rtl="0">
                        <a:spcBef>
                          <a:spcPts val="0"/>
                        </a:spcBef>
                        <a:spcAft>
                          <a:spcPts val="0"/>
                        </a:spcAft>
                        <a:buNone/>
                      </a:pPr>
                      <a:r>
                        <a:rPr lang="en-US"/>
                        <a:t>Cluster</a:t>
                      </a:r>
                      <a:endParaRPr sz="1400"/>
                    </a:p>
                  </a:txBody>
                  <a:tcPr marL="85275" marR="85275" marT="45725" marB="45725"/>
                </a:tc>
                <a:tc>
                  <a:txBody>
                    <a:bodyPr/>
                    <a:lstStyle/>
                    <a:p>
                      <a:pPr marL="0" marR="0" lvl="0" indent="0" algn="l" rtl="0">
                        <a:spcBef>
                          <a:spcPts val="0"/>
                        </a:spcBef>
                        <a:spcAft>
                          <a:spcPts val="0"/>
                        </a:spcAft>
                        <a:buNone/>
                      </a:pPr>
                      <a:r>
                        <a:rPr lang="en-US" sz="1400"/>
                        <a:t>Key Words</a:t>
                      </a:r>
                      <a:endParaRPr sz="1400"/>
                    </a:p>
                  </a:txBody>
                  <a:tcPr marL="85275" marR="85275" marT="45725" marB="45725"/>
                </a:tc>
                <a:tc>
                  <a:txBody>
                    <a:bodyPr/>
                    <a:lstStyle/>
                    <a:p>
                      <a:pPr marL="0" marR="0" lvl="0" indent="0" algn="l" rtl="0">
                        <a:spcBef>
                          <a:spcPts val="0"/>
                        </a:spcBef>
                        <a:spcAft>
                          <a:spcPts val="0"/>
                        </a:spcAft>
                        <a:buNone/>
                      </a:pPr>
                      <a:r>
                        <a:rPr lang="en-US" sz="1400"/>
                        <a:t>RMSSTD</a:t>
                      </a:r>
                      <a:endParaRPr sz="1400"/>
                    </a:p>
                  </a:txBody>
                  <a:tcPr marL="85275" marR="85275" marT="45725" marB="45725"/>
                </a:tc>
              </a:tr>
              <a:tr h="362025">
                <a:tc>
                  <a:txBody>
                    <a:bodyPr/>
                    <a:lstStyle/>
                    <a:p>
                      <a:pPr marL="0" marR="0" lvl="0" indent="0" algn="l" rtl="0">
                        <a:spcBef>
                          <a:spcPts val="0"/>
                        </a:spcBef>
                        <a:spcAft>
                          <a:spcPts val="0"/>
                        </a:spcAft>
                        <a:buNone/>
                      </a:pPr>
                      <a:r>
                        <a:rPr lang="en-US"/>
                        <a:t>20</a:t>
                      </a:r>
                      <a:r>
                        <a:rPr lang="en-US" sz="1400"/>
                        <a:t>%</a:t>
                      </a:r>
                      <a:endParaRPr sz="1400"/>
                    </a:p>
                  </a:txBody>
                  <a:tcPr marL="85275" marR="85275" marT="45725" marB="45725"/>
                </a:tc>
                <a:tc>
                  <a:txBody>
                    <a:bodyPr/>
                    <a:lstStyle/>
                    <a:p>
                      <a:pPr marL="0" marR="0" lvl="0" indent="0" algn="l" rtl="0">
                        <a:spcBef>
                          <a:spcPts val="0"/>
                        </a:spcBef>
                        <a:spcAft>
                          <a:spcPts val="0"/>
                        </a:spcAft>
                        <a:buNone/>
                      </a:pPr>
                      <a:r>
                        <a:rPr lang="en-US"/>
                        <a:t>1</a:t>
                      </a:r>
                      <a:endParaRPr sz="1400"/>
                    </a:p>
                  </a:txBody>
                  <a:tcPr marL="85275" marR="85275" marT="45725" marB="45725"/>
                </a:tc>
                <a:tc>
                  <a:txBody>
                    <a:bodyPr/>
                    <a:lstStyle/>
                    <a:p>
                      <a:pPr marL="0" marR="0" lvl="0" indent="0" algn="l" rtl="0">
                        <a:spcBef>
                          <a:spcPts val="0"/>
                        </a:spcBef>
                        <a:spcAft>
                          <a:spcPts val="0"/>
                        </a:spcAft>
                        <a:buNone/>
                      </a:pPr>
                      <a:r>
                        <a:rPr lang="en-US" sz="1600">
                          <a:latin typeface="Cabin"/>
                          <a:ea typeface="Cabin"/>
                          <a:cs typeface="Cabin"/>
                          <a:sym typeface="Cabin"/>
                        </a:rPr>
                        <a:t>service, company, sale, customer, team, opportunity, business, product, market, client  marketing, industry, help, grow, join</a:t>
                      </a:r>
                      <a:endParaRPr sz="1400"/>
                    </a:p>
                  </a:txBody>
                  <a:tcPr marL="85275" marR="85275" marT="45725" marB="45725"/>
                </a:tc>
                <a:tc>
                  <a:txBody>
                    <a:bodyPr/>
                    <a:lstStyle/>
                    <a:p>
                      <a:pPr marL="0" marR="0" lvl="0" indent="0" algn="l" rtl="0">
                        <a:spcBef>
                          <a:spcPts val="0"/>
                        </a:spcBef>
                        <a:spcAft>
                          <a:spcPts val="0"/>
                        </a:spcAft>
                        <a:buNone/>
                      </a:pPr>
                      <a:r>
                        <a:rPr lang="en-US" sz="1400"/>
                        <a:t>.1</a:t>
                      </a:r>
                      <a:r>
                        <a:rPr lang="en-US"/>
                        <a:t>12</a:t>
                      </a:r>
                      <a:endParaRPr sz="1400"/>
                    </a:p>
                  </a:txBody>
                  <a:tcPr marL="85275" marR="85275" marT="45725" marB="45725"/>
                </a:tc>
              </a:tr>
              <a:tr h="362025">
                <a:tc>
                  <a:txBody>
                    <a:bodyPr/>
                    <a:lstStyle/>
                    <a:p>
                      <a:pPr marL="0" marR="0" lvl="0" indent="0" algn="l" rtl="0">
                        <a:spcBef>
                          <a:spcPts val="0"/>
                        </a:spcBef>
                        <a:spcAft>
                          <a:spcPts val="0"/>
                        </a:spcAft>
                        <a:buNone/>
                      </a:pPr>
                      <a:r>
                        <a:rPr lang="en-US"/>
                        <a:t>3</a:t>
                      </a:r>
                      <a:r>
                        <a:rPr lang="en-US" sz="1400"/>
                        <a:t>8%</a:t>
                      </a:r>
                      <a:endParaRPr sz="1400"/>
                    </a:p>
                  </a:txBody>
                  <a:tcPr marL="85275" marR="85275" marT="45725" marB="45725"/>
                </a:tc>
                <a:tc>
                  <a:txBody>
                    <a:bodyPr/>
                    <a:lstStyle/>
                    <a:p>
                      <a:pPr marL="0" marR="0" lvl="0" indent="0" algn="l" rtl="0">
                        <a:spcBef>
                          <a:spcPts val="0"/>
                        </a:spcBef>
                        <a:spcAft>
                          <a:spcPts val="0"/>
                        </a:spcAft>
                        <a:buNone/>
                      </a:pPr>
                      <a:r>
                        <a:rPr lang="en-US"/>
                        <a:t>2</a:t>
                      </a:r>
                      <a:endParaRPr sz="1400"/>
                    </a:p>
                  </a:txBody>
                  <a:tcPr marL="85275" marR="85275" marT="45725" marB="45725"/>
                </a:tc>
                <a:tc>
                  <a:txBody>
                    <a:bodyPr/>
                    <a:lstStyle/>
                    <a:p>
                      <a:pPr marL="0" marR="0" lvl="0" indent="0" algn="l" rtl="0">
                        <a:spcBef>
                          <a:spcPts val="0"/>
                        </a:spcBef>
                        <a:spcAft>
                          <a:spcPts val="0"/>
                        </a:spcAft>
                        <a:buNone/>
                      </a:pPr>
                      <a:r>
                        <a:rPr lang="en-US" sz="1600">
                          <a:latin typeface="Cabin"/>
                          <a:ea typeface="Cabin"/>
                          <a:cs typeface="Cabin"/>
                          <a:sym typeface="Cabin"/>
                        </a:rPr>
                        <a:t>experience, year, support, process, skill, project, client, responsibility, opportunity, report, management,  responsible, seek, system  knowledge</a:t>
                      </a:r>
                      <a:endParaRPr sz="1400"/>
                    </a:p>
                  </a:txBody>
                  <a:tcPr marL="85275" marR="85275" marT="45725" marB="45725"/>
                </a:tc>
                <a:tc>
                  <a:txBody>
                    <a:bodyPr/>
                    <a:lstStyle/>
                    <a:p>
                      <a:pPr marL="0" marR="0" lvl="0" indent="0" algn="l" rtl="0">
                        <a:spcBef>
                          <a:spcPts val="0"/>
                        </a:spcBef>
                        <a:spcAft>
                          <a:spcPts val="0"/>
                        </a:spcAft>
                        <a:buNone/>
                      </a:pPr>
                      <a:r>
                        <a:rPr lang="en-US" sz="1400"/>
                        <a:t>.</a:t>
                      </a:r>
                      <a:r>
                        <a:rPr lang="en-US"/>
                        <a:t>113</a:t>
                      </a:r>
                      <a:endParaRPr sz="1400"/>
                    </a:p>
                  </a:txBody>
                  <a:tcPr marL="85275" marR="85275" marT="45725" marB="45725"/>
                </a:tc>
              </a:tr>
              <a:tr h="362025">
                <a:tc>
                  <a:txBody>
                    <a:bodyPr/>
                    <a:lstStyle/>
                    <a:p>
                      <a:pPr marL="0" marR="0" lvl="0" indent="0" algn="l" rtl="0">
                        <a:spcBef>
                          <a:spcPts val="0"/>
                        </a:spcBef>
                        <a:spcAft>
                          <a:spcPts val="0"/>
                        </a:spcAft>
                        <a:buNone/>
                      </a:pPr>
                      <a:r>
                        <a:rPr lang="en-US"/>
                        <a:t>42</a:t>
                      </a:r>
                      <a:r>
                        <a:rPr lang="en-US" sz="1400"/>
                        <a:t>%</a:t>
                      </a:r>
                      <a:endParaRPr sz="1400"/>
                    </a:p>
                  </a:txBody>
                  <a:tcPr marL="85275" marR="85275" marT="45725" marB="45725"/>
                </a:tc>
                <a:tc>
                  <a:txBody>
                    <a:bodyPr/>
                    <a:lstStyle/>
                    <a:p>
                      <a:pPr marL="0" marR="0" lvl="0" indent="0" algn="l" rtl="0">
                        <a:spcBef>
                          <a:spcPts val="0"/>
                        </a:spcBef>
                        <a:spcAft>
                          <a:spcPts val="0"/>
                        </a:spcAft>
                        <a:buNone/>
                      </a:pPr>
                      <a:r>
                        <a:rPr lang="en-US"/>
                        <a:t>3</a:t>
                      </a:r>
                      <a:endParaRPr sz="1400"/>
                    </a:p>
                  </a:txBody>
                  <a:tcPr marL="85275" marR="85275" marT="45725" marB="45725"/>
                </a:tc>
                <a:tc>
                  <a:txBody>
                    <a:bodyPr/>
                    <a:lstStyle/>
                    <a:p>
                      <a:pPr marL="0" marR="0" lvl="0" indent="0" algn="l" rtl="0">
                        <a:spcBef>
                          <a:spcPts val="0"/>
                        </a:spcBef>
                        <a:spcAft>
                          <a:spcPts val="0"/>
                        </a:spcAft>
                        <a:buNone/>
                      </a:pPr>
                      <a:r>
                        <a:rPr lang="en-US" sz="1600">
                          <a:latin typeface="Cabin"/>
                          <a:ea typeface="Cabin"/>
                          <a:cs typeface="Cabin"/>
                          <a:sym typeface="Cabin"/>
                        </a:rPr>
                        <a:t>service, require, assist, benefit, meet, equipment, care, perform, duty, time, state, pay, assign, career, area</a:t>
                      </a:r>
                      <a:endParaRPr sz="1400"/>
                    </a:p>
                  </a:txBody>
                  <a:tcPr marL="85275" marR="85275" marT="45725" marB="45725"/>
                </a:tc>
                <a:tc>
                  <a:txBody>
                    <a:bodyPr/>
                    <a:lstStyle/>
                    <a:p>
                      <a:pPr marL="0" marR="0" lvl="0" indent="0" algn="l" rtl="0">
                        <a:spcBef>
                          <a:spcPts val="0"/>
                        </a:spcBef>
                        <a:spcAft>
                          <a:spcPts val="0"/>
                        </a:spcAft>
                        <a:buNone/>
                      </a:pPr>
                      <a:r>
                        <a:rPr lang="en-US" sz="1400"/>
                        <a:t>.</a:t>
                      </a:r>
                      <a:r>
                        <a:rPr lang="en-US"/>
                        <a:t>149</a:t>
                      </a:r>
                      <a:endParaRPr sz="1400"/>
                    </a:p>
                  </a:txBody>
                  <a:tcPr marL="85275" marR="85275" marT="45725" marB="45725"/>
                </a:tc>
              </a:tr>
            </a:tbl>
          </a:graphicData>
        </a:graphic>
      </p:graphicFrame>
      <p:sp>
        <p:nvSpPr>
          <p:cNvPr id="180" name="Shape 180"/>
          <p:cNvSpPr txBox="1">
            <a:spLocks noGrp="1"/>
          </p:cNvSpPr>
          <p:nvPr>
            <p:ph type="body" idx="4294967295"/>
          </p:nvPr>
        </p:nvSpPr>
        <p:spPr>
          <a:xfrm>
            <a:off x="445650" y="4412450"/>
            <a:ext cx="8239800" cy="335400"/>
          </a:xfrm>
          <a:prstGeom prst="rect">
            <a:avLst/>
          </a:prstGeom>
          <a:noFill/>
          <a:ln>
            <a:noFill/>
          </a:ln>
        </p:spPr>
        <p:txBody>
          <a:bodyPr spcFirstLastPara="1" wrap="square" lIns="91425" tIns="45700" rIns="91425" bIns="45700" anchor="t" anchorCtr="0">
            <a:noAutofit/>
          </a:bodyPr>
          <a:lstStyle/>
          <a:p>
            <a:pPr marL="228600" marR="0" lvl="0" indent="-114300" algn="l" rtl="0">
              <a:lnSpc>
                <a:spcPct val="100000"/>
              </a:lnSpc>
              <a:spcBef>
                <a:spcPts val="0"/>
              </a:spcBef>
              <a:spcAft>
                <a:spcPts val="0"/>
              </a:spcAft>
              <a:buClr>
                <a:schemeClr val="accent2"/>
              </a:buClr>
              <a:buSzPts val="1800"/>
              <a:buFont typeface="Arial"/>
              <a:buNone/>
            </a:pPr>
            <a:r>
              <a:rPr lang="en-US" i="1"/>
              <a:t>note: following terms were removed during parsing of data: look and ee</a:t>
            </a:r>
            <a:endParaRPr sz="1800" b="0" i="1" u="none" strike="noStrike" cap="none">
              <a:solidFill>
                <a:srgbClr val="262626"/>
              </a:solidFill>
              <a:latin typeface="Cabin"/>
              <a:ea typeface="Cabin"/>
              <a:cs typeface="Cabin"/>
              <a:sym typeface="Cabin"/>
            </a:endParaRPr>
          </a:p>
        </p:txBody>
      </p:sp>
      <p:sp>
        <p:nvSpPr>
          <p:cNvPr id="181" name="Shape 181"/>
          <p:cNvSpPr txBox="1">
            <a:spLocks noGrp="1"/>
          </p:cNvSpPr>
          <p:nvPr>
            <p:ph type="body" idx="4294967295"/>
          </p:nvPr>
        </p:nvSpPr>
        <p:spPr>
          <a:xfrm>
            <a:off x="1798425" y="6144975"/>
            <a:ext cx="7784100" cy="49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2"/>
              </a:buClr>
              <a:buSzPts val="1800"/>
              <a:buFont typeface="Arial"/>
              <a:buNone/>
            </a:pPr>
            <a:endParaRPr sz="1800" b="0" i="0" u="none" strike="noStrike" cap="none">
              <a:solidFill>
                <a:srgbClr val="262626"/>
              </a:solidFill>
              <a:latin typeface="Cabin"/>
              <a:ea typeface="Cabin"/>
              <a:cs typeface="Cabin"/>
              <a:sym typeface="Cabin"/>
            </a:endParaRPr>
          </a:p>
        </p:txBody>
      </p:sp>
      <p:pic>
        <p:nvPicPr>
          <p:cNvPr id="182" name="Shape 182"/>
          <p:cNvPicPr preferRelativeResize="0"/>
          <p:nvPr/>
        </p:nvPicPr>
        <p:blipFill>
          <a:blip r:embed="rId4">
            <a:alphaModFix/>
          </a:blip>
          <a:stretch>
            <a:fillRect/>
          </a:stretch>
        </p:blipFill>
        <p:spPr>
          <a:xfrm>
            <a:off x="1798424" y="4798526"/>
            <a:ext cx="8536944" cy="129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TEXT CLUSTERING</a:t>
            </a:r>
            <a:endParaRPr sz="2800" b="0" i="0" u="none" strike="noStrike" cap="none">
              <a:solidFill>
                <a:srgbClr val="262626"/>
              </a:solidFill>
              <a:latin typeface="Cabin"/>
              <a:ea typeface="Cabin"/>
              <a:cs typeface="Cabin"/>
              <a:sym typeface="Cabin"/>
            </a:endParaRPr>
          </a:p>
        </p:txBody>
      </p:sp>
      <p:pic>
        <p:nvPicPr>
          <p:cNvPr id="188" name="Shape 188"/>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189" name="Shape 189"/>
          <p:cNvSpPr txBox="1">
            <a:spLocks noGrp="1"/>
          </p:cNvSpPr>
          <p:nvPr>
            <p:ph type="body" idx="4294967295"/>
          </p:nvPr>
        </p:nvSpPr>
        <p:spPr>
          <a:xfrm>
            <a:off x="3348000" y="2328238"/>
            <a:ext cx="5496000" cy="49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1800"/>
              <a:buFont typeface="Arial"/>
              <a:buNone/>
            </a:pPr>
            <a:r>
              <a:rPr lang="en-US"/>
              <a:t>Cluster-Specific US Zone Distribution</a:t>
            </a:r>
            <a:endParaRPr sz="1800" b="0" i="0" u="none" strike="noStrike" cap="none">
              <a:solidFill>
                <a:srgbClr val="262626"/>
              </a:solidFill>
              <a:latin typeface="Cabin"/>
              <a:ea typeface="Cabin"/>
              <a:cs typeface="Cabin"/>
              <a:sym typeface="Cabin"/>
            </a:endParaRPr>
          </a:p>
        </p:txBody>
      </p:sp>
      <p:pic>
        <p:nvPicPr>
          <p:cNvPr id="190" name="Shape 190"/>
          <p:cNvPicPr preferRelativeResize="0"/>
          <p:nvPr/>
        </p:nvPicPr>
        <p:blipFill>
          <a:blip r:embed="rId4">
            <a:alphaModFix/>
          </a:blip>
          <a:stretch>
            <a:fillRect/>
          </a:stretch>
        </p:blipFill>
        <p:spPr>
          <a:xfrm>
            <a:off x="2485562" y="2844288"/>
            <a:ext cx="7067550" cy="146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1583436" y="1856233"/>
            <a:ext cx="4270200" cy="704100"/>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a:t>Labels</a:t>
            </a:r>
            <a:endParaRPr sz="1900" b="0" i="0" u="none" strike="noStrike" cap="none">
              <a:solidFill>
                <a:srgbClr val="6B8890"/>
              </a:solidFill>
              <a:latin typeface="Cabin"/>
              <a:ea typeface="Cabin"/>
              <a:cs typeface="Cabin"/>
              <a:sym typeface="Cabin"/>
            </a:endParaRPr>
          </a:p>
        </p:txBody>
      </p:sp>
      <p:sp>
        <p:nvSpPr>
          <p:cNvPr id="196" name="Shape 196"/>
          <p:cNvSpPr txBox="1">
            <a:spLocks noGrp="1"/>
          </p:cNvSpPr>
          <p:nvPr>
            <p:ph type="body" idx="2"/>
          </p:nvPr>
        </p:nvSpPr>
        <p:spPr>
          <a:xfrm>
            <a:off x="1583436" y="2533650"/>
            <a:ext cx="4270200" cy="2596800"/>
          </a:xfrm>
          <a:prstGeom prst="rect">
            <a:avLst/>
          </a:prstGeom>
          <a:noFill/>
          <a:ln>
            <a:noFill/>
          </a:ln>
        </p:spPr>
        <p:txBody>
          <a:bodyPr spcFirstLastPara="1" wrap="square" lIns="91425" tIns="45700" rIns="91425" bIns="45700" anchor="t" anchorCtr="0">
            <a:noAutofit/>
          </a:bodyPr>
          <a:lstStyle/>
          <a:p>
            <a:pPr marL="457200" lvl="0" indent="-330200" rtl="0">
              <a:spcBef>
                <a:spcPts val="0"/>
              </a:spcBef>
              <a:spcAft>
                <a:spcPts val="0"/>
              </a:spcAft>
              <a:buSzPts val="1600"/>
              <a:buChar char="●"/>
            </a:pPr>
            <a:r>
              <a:rPr lang="en-US" sz="1600"/>
              <a:t>Cluster 1 - Longest job descriptions with median salaries and years of experience (20%)</a:t>
            </a:r>
            <a:endParaRPr sz="1600"/>
          </a:p>
          <a:p>
            <a:pPr marL="457200" lvl="0" indent="-330200" rtl="0">
              <a:spcBef>
                <a:spcPts val="0"/>
              </a:spcBef>
              <a:spcAft>
                <a:spcPts val="0"/>
              </a:spcAft>
              <a:buSzPts val="1600"/>
              <a:buChar char="●"/>
            </a:pPr>
            <a:r>
              <a:rPr lang="en-US" sz="1600"/>
              <a:t>Cluster 2 -  Shortest job descriptions with the highest salaries and years of experience (38%)</a:t>
            </a:r>
            <a:endParaRPr sz="1600"/>
          </a:p>
          <a:p>
            <a:pPr marL="457200" lvl="0" indent="-330200" rtl="0">
              <a:spcBef>
                <a:spcPts val="0"/>
              </a:spcBef>
              <a:spcAft>
                <a:spcPts val="0"/>
              </a:spcAft>
              <a:buSzPts val="1600"/>
              <a:buChar char="●"/>
            </a:pPr>
            <a:r>
              <a:rPr lang="en-US" sz="1600"/>
              <a:t>Cluster 3 - Lowest salaries with least amount of years of experience (42%)</a:t>
            </a:r>
            <a:endParaRPr sz="1600"/>
          </a:p>
          <a:p>
            <a:pPr marL="0" marR="0" lvl="0" indent="0" algn="l" rtl="0">
              <a:lnSpc>
                <a:spcPct val="100000"/>
              </a:lnSpc>
              <a:spcBef>
                <a:spcPts val="0"/>
              </a:spcBef>
              <a:spcAft>
                <a:spcPts val="0"/>
              </a:spcAft>
              <a:buNone/>
            </a:pPr>
            <a:endParaRPr/>
          </a:p>
        </p:txBody>
      </p:sp>
      <p:sp>
        <p:nvSpPr>
          <p:cNvPr id="197" name="Shape 197"/>
          <p:cNvSpPr txBox="1">
            <a:spLocks noGrp="1"/>
          </p:cNvSpPr>
          <p:nvPr>
            <p:ph type="body" idx="3"/>
          </p:nvPr>
        </p:nvSpPr>
        <p:spPr>
          <a:xfrm>
            <a:off x="6338327" y="2533650"/>
            <a:ext cx="5030100" cy="25968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0"/>
              </a:spcBef>
              <a:spcAft>
                <a:spcPts val="0"/>
              </a:spcAft>
              <a:buClr>
                <a:srgbClr val="262626"/>
              </a:buClr>
              <a:buSzPts val="1600"/>
              <a:buFont typeface="Cabin"/>
              <a:buChar char="●"/>
            </a:pPr>
            <a:r>
              <a:rPr lang="en-US" sz="1600"/>
              <a:t>Cluster 1 - terms such as </a:t>
            </a:r>
            <a:r>
              <a:rPr lang="en-US" sz="1600">
                <a:solidFill>
                  <a:schemeClr val="dk1"/>
                </a:solidFill>
              </a:rPr>
              <a:t>opportunity, business, product, market, and client  marketing suggest these jobs are mid-level jobs that are focused on working directly with the product and services.</a:t>
            </a:r>
            <a:endParaRPr sz="1600">
              <a:solidFill>
                <a:schemeClr val="dk1"/>
              </a:solidFill>
            </a:endParaRPr>
          </a:p>
          <a:p>
            <a:pPr marL="457200" marR="0" lvl="0" indent="-330200" algn="l" rtl="0">
              <a:lnSpc>
                <a:spcPct val="100000"/>
              </a:lnSpc>
              <a:spcBef>
                <a:spcPts val="0"/>
              </a:spcBef>
              <a:spcAft>
                <a:spcPts val="0"/>
              </a:spcAft>
              <a:buClr>
                <a:srgbClr val="262626"/>
              </a:buClr>
              <a:buSzPts val="1600"/>
              <a:buFont typeface="Cabin"/>
              <a:buChar char="●"/>
            </a:pPr>
            <a:r>
              <a:rPr lang="en-US" sz="1600"/>
              <a:t>Cluster 2 - terms such as </a:t>
            </a:r>
            <a:r>
              <a:rPr lang="en-US" sz="1600">
                <a:solidFill>
                  <a:schemeClr val="dk1"/>
                </a:solidFill>
              </a:rPr>
              <a:t>experience, management responsible, system  knowledge, responsibility, and skill suggest these jobs are high-level jobs that are focused on the higher level tasks such as management and skill specialization.</a:t>
            </a:r>
            <a:endParaRPr sz="1600">
              <a:solidFill>
                <a:schemeClr val="dk1"/>
              </a:solidFill>
            </a:endParaRPr>
          </a:p>
          <a:p>
            <a:pPr marL="457200" marR="0" lvl="0" indent="-330200" algn="l" rtl="0">
              <a:lnSpc>
                <a:spcPct val="100000"/>
              </a:lnSpc>
              <a:spcBef>
                <a:spcPts val="0"/>
              </a:spcBef>
              <a:spcAft>
                <a:spcPts val="0"/>
              </a:spcAft>
              <a:buClr>
                <a:schemeClr val="dk1"/>
              </a:buClr>
              <a:buSzPts val="1600"/>
              <a:buChar char="●"/>
            </a:pPr>
            <a:r>
              <a:rPr lang="en-US" sz="1600">
                <a:solidFill>
                  <a:schemeClr val="dk1"/>
                </a:solidFill>
              </a:rPr>
              <a:t>Cluster 3 - terms such as career, perform, duty, time, service, and pay suggest that these are entry-level jobs that are focused on core business and daily running of operations</a:t>
            </a:r>
            <a:endParaRPr sz="1600">
              <a:solidFill>
                <a:schemeClr val="dk1"/>
              </a:solidFill>
            </a:endParaRPr>
          </a:p>
        </p:txBody>
      </p:sp>
      <p:sp>
        <p:nvSpPr>
          <p:cNvPr id="198" name="Shape 198"/>
          <p:cNvSpPr txBox="1">
            <a:spLocks noGrp="1"/>
          </p:cNvSpPr>
          <p:nvPr>
            <p:ph type="body" idx="4"/>
          </p:nvPr>
        </p:nvSpPr>
        <p:spPr>
          <a:xfrm>
            <a:off x="6643116" y="1856233"/>
            <a:ext cx="4270200" cy="704100"/>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a:t>Insights</a:t>
            </a:r>
            <a:endParaRPr sz="1900" b="0" i="0" u="none" strike="noStrike" cap="none">
              <a:solidFill>
                <a:srgbClr val="6B8890"/>
              </a:solidFill>
              <a:latin typeface="Cabin"/>
              <a:ea typeface="Cabin"/>
              <a:cs typeface="Cabin"/>
              <a:sym typeface="Cabin"/>
            </a:endParaRPr>
          </a:p>
        </p:txBody>
      </p:sp>
      <p:sp>
        <p:nvSpPr>
          <p:cNvPr id="199" name="Shape 19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rtl="0">
              <a:spcBef>
                <a:spcPts val="0"/>
              </a:spcBef>
              <a:spcAft>
                <a:spcPts val="0"/>
              </a:spcAft>
              <a:buClr>
                <a:srgbClr val="262626"/>
              </a:buClr>
              <a:buSzPts val="2800"/>
              <a:buFont typeface="Cabin"/>
              <a:buNone/>
            </a:pPr>
            <a:r>
              <a:rPr lang="en-US"/>
              <a:t>TEXT CLUSTERING</a:t>
            </a:r>
            <a:endParaRPr/>
          </a:p>
        </p:txBody>
      </p:sp>
      <p:pic>
        <p:nvPicPr>
          <p:cNvPr id="200" name="Shape 200"/>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206" name="Shape 206"/>
          <p:cNvSpPr txBox="1">
            <a:spLocks noGrp="1"/>
          </p:cNvSpPr>
          <p:nvPr>
            <p:ph type="body" idx="1"/>
          </p:nvPr>
        </p:nvSpPr>
        <p:spPr>
          <a:xfrm>
            <a:off x="839788" y="1256159"/>
            <a:ext cx="10995896" cy="823912"/>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sz="1900" b="0" i="0" u="none" strike="noStrike" cap="none">
                <a:solidFill>
                  <a:srgbClr val="6B8890"/>
                </a:solidFill>
                <a:latin typeface="Cabin"/>
                <a:ea typeface="Cabin"/>
                <a:cs typeface="Cabin"/>
                <a:sym typeface="Cabin"/>
              </a:rPr>
              <a:t>BREAKING DOWN EXPERIENCED(NON-MANAGER)</a:t>
            </a:r>
            <a:endParaRPr sz="1900" b="0" i="0" u="none" strike="noStrike" cap="none">
              <a:solidFill>
                <a:srgbClr val="6B8890"/>
              </a:solidFill>
              <a:latin typeface="Cabin"/>
              <a:ea typeface="Cabin"/>
              <a:cs typeface="Cabin"/>
              <a:sym typeface="Cabin"/>
            </a:endParaRPr>
          </a:p>
        </p:txBody>
      </p:sp>
      <p:graphicFrame>
        <p:nvGraphicFramePr>
          <p:cNvPr id="207" name="Shape 207"/>
          <p:cNvGraphicFramePr/>
          <p:nvPr/>
        </p:nvGraphicFramePr>
        <p:xfrm>
          <a:off x="650929" y="2373044"/>
          <a:ext cx="9717350" cy="3627190"/>
        </p:xfrm>
        <a:graphic>
          <a:graphicData uri="http://schemas.openxmlformats.org/drawingml/2006/table">
            <a:tbl>
              <a:tblPr firstRow="1" bandRow="1">
                <a:noFill/>
                <a:tableStyleId>{04B2878C-1D2E-4884-8E7C-9C7136A8C6C1}</a:tableStyleId>
              </a:tblPr>
              <a:tblGrid>
                <a:gridCol w="714825"/>
                <a:gridCol w="6024375"/>
                <a:gridCol w="1095375"/>
                <a:gridCol w="1882775"/>
              </a:tblGrid>
              <a:tr h="189625">
                <a:tc>
                  <a:txBody>
                    <a:bodyPr/>
                    <a:lstStyle/>
                    <a:p>
                      <a:pPr marL="0" marR="0" lvl="0" indent="0" algn="l" rtl="0">
                        <a:spcBef>
                          <a:spcPts val="0"/>
                        </a:spcBef>
                        <a:spcAft>
                          <a:spcPts val="0"/>
                        </a:spcAft>
                        <a:buNone/>
                      </a:pPr>
                      <a:r>
                        <a:rPr lang="en-US" sz="1400">
                          <a:solidFill>
                            <a:schemeClr val="lt1"/>
                          </a:solidFill>
                        </a:rPr>
                        <a:t>Freq</a:t>
                      </a:r>
                      <a:r>
                        <a:rPr lang="en-US"/>
                        <a:t>.</a:t>
                      </a:r>
                      <a:endParaRPr sz="1400">
                        <a:solidFill>
                          <a:schemeClr val="lt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lt1"/>
                          </a:solidFill>
                        </a:rPr>
                        <a:t>Key Words</a:t>
                      </a:r>
                      <a:endParaRPr sz="1400">
                        <a:solidFill>
                          <a:schemeClr val="lt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lt1"/>
                          </a:solidFill>
                        </a:rPr>
                        <a:t>RMSSTD</a:t>
                      </a:r>
                      <a:endParaRPr sz="1400">
                        <a:solidFill>
                          <a:schemeClr val="lt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lt1"/>
                          </a:solidFill>
                        </a:rPr>
                        <a:t>Name</a:t>
                      </a:r>
                      <a:endParaRPr sz="1400">
                        <a:solidFill>
                          <a:schemeClr val="lt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6%</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People, help, market, level, marketing, customer service, sale, income, relationship, competitive, retail, customer</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.143</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Customer Service Rep</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16%</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cdl, cdl training, bed, truck, driver, class, requisition, truck, pickup,, bulk, bus, class, pay, hand, local, home, transportation</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.133</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Driver/ Truck Driver</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3%</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Safety, food, condition, table, station, label, company policy, dress code, appearance, clear, look, occurrence, cleanliness, dignity, dress</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.114</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Food Supervisor/ Inspector</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8%</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Care, health, medical, patient, case, treatment, span, true, switch, client-social-youtube, clinical, data-track, default, match</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.122</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Healthcare</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29%</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Basic, construction, guard, national, engineer, combat, drill weekend, military enlistment, physical exam, regular paycheck, service-low-cost  insurance, citizenship</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.123</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National Guard</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62025">
                <a:tc>
                  <a:txBody>
                    <a:bodyPr/>
                    <a:lstStyle/>
                    <a:p>
                      <a:pPr marL="0" marR="0" lvl="0" indent="0" algn="l" rtl="0">
                        <a:spcBef>
                          <a:spcPts val="0"/>
                        </a:spcBef>
                        <a:spcAft>
                          <a:spcPts val="0"/>
                        </a:spcAft>
                        <a:buNone/>
                      </a:pPr>
                      <a:r>
                        <a:rPr lang="en-US" sz="1400">
                          <a:solidFill>
                            <a:schemeClr val="dk1"/>
                          </a:solidFill>
                        </a:rPr>
                        <a:t>38%</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Ability, customer, communication, include, opportunity, office, knowledge, perform, high, individual,, task, excel, Microsoft, written, business, strong</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.110</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Sales Manager</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bl>
          </a:graphicData>
        </a:graphic>
      </p:graphicFrame>
      <p:sp>
        <p:nvSpPr>
          <p:cNvPr id="208" name="Shape 20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TOPIC MODELING ON “ENTRY LEVEL”</a:t>
            </a:r>
            <a:endParaRPr sz="2800" b="0" i="0" u="none" strike="noStrike" cap="none">
              <a:solidFill>
                <a:srgbClr val="262626"/>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214" name="Shape 214"/>
          <p:cNvSpPr txBox="1">
            <a:spLocks noGrp="1"/>
          </p:cNvSpPr>
          <p:nvPr>
            <p:ph type="body" idx="1"/>
          </p:nvPr>
        </p:nvSpPr>
        <p:spPr>
          <a:xfrm>
            <a:off x="839788" y="1256159"/>
            <a:ext cx="10995896" cy="823912"/>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sz="1900" b="0" i="0" u="none" strike="noStrike" cap="none">
                <a:solidFill>
                  <a:srgbClr val="6B8890"/>
                </a:solidFill>
                <a:latin typeface="Cabin"/>
                <a:ea typeface="Cabin"/>
                <a:cs typeface="Cabin"/>
                <a:sym typeface="Cabin"/>
              </a:rPr>
              <a:t>BREAKING DOWN EXPERIENCED(NON-MANAGER)</a:t>
            </a:r>
            <a:endParaRPr sz="1900" b="0" i="0" u="none" strike="noStrike" cap="none">
              <a:solidFill>
                <a:srgbClr val="6B8890"/>
              </a:solidFill>
              <a:latin typeface="Cabin"/>
              <a:ea typeface="Cabin"/>
              <a:cs typeface="Cabin"/>
              <a:sym typeface="Cabin"/>
            </a:endParaRPr>
          </a:p>
        </p:txBody>
      </p:sp>
      <p:graphicFrame>
        <p:nvGraphicFramePr>
          <p:cNvPr id="215" name="Shape 215"/>
          <p:cNvGraphicFramePr/>
          <p:nvPr/>
        </p:nvGraphicFramePr>
        <p:xfrm>
          <a:off x="445651" y="2475429"/>
          <a:ext cx="10468150" cy="3378045"/>
        </p:xfrm>
        <a:graphic>
          <a:graphicData uri="http://schemas.openxmlformats.org/drawingml/2006/table">
            <a:tbl>
              <a:tblPr firstRow="1" bandRow="1">
                <a:noFill/>
                <a:tableStyleId>{04B2878C-1D2E-4884-8E7C-9C7136A8C6C1}</a:tableStyleId>
              </a:tblPr>
              <a:tblGrid>
                <a:gridCol w="970025"/>
                <a:gridCol w="6682025"/>
                <a:gridCol w="963550"/>
                <a:gridCol w="1852550"/>
              </a:tblGrid>
              <a:tr h="285825">
                <a:tc>
                  <a:txBody>
                    <a:bodyPr/>
                    <a:lstStyle/>
                    <a:p>
                      <a:pPr marL="0" marR="0" lvl="0" indent="0" algn="l" rtl="0">
                        <a:spcBef>
                          <a:spcPts val="0"/>
                        </a:spcBef>
                        <a:spcAft>
                          <a:spcPts val="0"/>
                        </a:spcAft>
                        <a:buNone/>
                      </a:pPr>
                      <a:r>
                        <a:rPr lang="en-US" sz="1400" u="none" strike="noStrike" cap="none"/>
                        <a:t>Freq</a:t>
                      </a:r>
                      <a:r>
                        <a:rPr lang="en-US"/>
                        <a:t>.</a:t>
                      </a:r>
                      <a:endParaRPr sz="1400"/>
                    </a:p>
                  </a:txBody>
                  <a:tcPr marL="85275" marR="85275" marT="45725" marB="45725"/>
                </a:tc>
                <a:tc>
                  <a:txBody>
                    <a:bodyPr/>
                    <a:lstStyle/>
                    <a:p>
                      <a:pPr marL="0" marR="0" lvl="0" indent="0" algn="l" rtl="0">
                        <a:spcBef>
                          <a:spcPts val="0"/>
                        </a:spcBef>
                        <a:spcAft>
                          <a:spcPts val="0"/>
                        </a:spcAft>
                        <a:buNone/>
                      </a:pPr>
                      <a:r>
                        <a:rPr lang="en-US" sz="1400"/>
                        <a:t>Key Words</a:t>
                      </a:r>
                      <a:endParaRPr sz="1400"/>
                    </a:p>
                  </a:txBody>
                  <a:tcPr marL="85275" marR="85275" marT="45725" marB="45725"/>
                </a:tc>
                <a:tc>
                  <a:txBody>
                    <a:bodyPr/>
                    <a:lstStyle/>
                    <a:p>
                      <a:pPr marL="0" marR="0" lvl="0" indent="0" algn="l" rtl="0">
                        <a:spcBef>
                          <a:spcPts val="0"/>
                        </a:spcBef>
                        <a:spcAft>
                          <a:spcPts val="0"/>
                        </a:spcAft>
                        <a:buNone/>
                      </a:pPr>
                      <a:r>
                        <a:rPr lang="en-US" sz="1400"/>
                        <a:t>RMSSTD</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Name</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4%</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store, merchandise, help, state, career, cash, serve, control, clean, cashier, deposit, </a:t>
                      </a:r>
                      <a:endParaRPr sz="1400"/>
                    </a:p>
                  </a:txBody>
                  <a:tcPr marL="85275" marR="85275" marT="45725" marB="45725"/>
                </a:tc>
                <a:tc>
                  <a:txBody>
                    <a:bodyPr/>
                    <a:lstStyle/>
                    <a:p>
                      <a:pPr marL="0" marR="0" lvl="0" indent="0" algn="l" rtl="0">
                        <a:spcBef>
                          <a:spcPts val="0"/>
                        </a:spcBef>
                        <a:spcAft>
                          <a:spcPts val="0"/>
                        </a:spcAft>
                        <a:buNone/>
                      </a:pPr>
                      <a:r>
                        <a:rPr lang="en-US" sz="1400"/>
                        <a:t>.127</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Retail Cashier</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8%</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nurse, care, staff patient, patient, health, medical, state, license </a:t>
                      </a:r>
                      <a:endParaRPr sz="1400"/>
                    </a:p>
                  </a:txBody>
                  <a:tcPr marL="85275" marR="85275" marT="45725" marB="45725"/>
                </a:tc>
                <a:tc>
                  <a:txBody>
                    <a:bodyPr/>
                    <a:lstStyle/>
                    <a:p>
                      <a:pPr marL="0" marR="0" lvl="0" indent="0" algn="l" rtl="0">
                        <a:spcBef>
                          <a:spcPts val="0"/>
                        </a:spcBef>
                        <a:spcAft>
                          <a:spcPts val="0"/>
                        </a:spcAft>
                        <a:buNone/>
                      </a:pPr>
                      <a:r>
                        <a:rPr lang="en-US" sz="1400"/>
                        <a:t>.079</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Registered Nurse</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13%</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equipment quality, repair, control, tool, standard, maintenance, quality, production</a:t>
                      </a:r>
                      <a:endParaRPr sz="1400"/>
                    </a:p>
                  </a:txBody>
                  <a:tcPr marL="85275" marR="85275" marT="45725" marB="45725"/>
                </a:tc>
                <a:tc>
                  <a:txBody>
                    <a:bodyPr/>
                    <a:lstStyle/>
                    <a:p>
                      <a:pPr marL="0" marR="0" lvl="0" indent="0" algn="l" rtl="0">
                        <a:spcBef>
                          <a:spcPts val="0"/>
                        </a:spcBef>
                        <a:spcAft>
                          <a:spcPts val="0"/>
                        </a:spcAft>
                        <a:buNone/>
                      </a:pPr>
                      <a:r>
                        <a:rPr lang="en-US" sz="1400"/>
                        <a:t>.096</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Quality Control</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14%</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client, office, seek, report, protect, document veteran, 'veteran status' </a:t>
                      </a:r>
                      <a:endParaRPr sz="1400"/>
                    </a:p>
                  </a:txBody>
                  <a:tcPr marL="85275" marR="85275" marT="45725" marB="45725"/>
                </a:tc>
                <a:tc>
                  <a:txBody>
                    <a:bodyPr/>
                    <a:lstStyle/>
                    <a:p>
                      <a:pPr marL="0" marR="0" lvl="0" indent="0" algn="l" rtl="0">
                        <a:spcBef>
                          <a:spcPts val="0"/>
                        </a:spcBef>
                        <a:spcAft>
                          <a:spcPts val="0"/>
                        </a:spcAft>
                        <a:buNone/>
                      </a:pPr>
                      <a:r>
                        <a:rPr lang="en-US" sz="1400"/>
                        <a:t>.084</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Office Professional</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15%</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plan, management, business, manager, market, industry, relationship, sale</a:t>
                      </a:r>
                      <a:endParaRPr sz="1400"/>
                    </a:p>
                  </a:txBody>
                  <a:tcPr marL="85275" marR="85275" marT="45725" marB="45725"/>
                </a:tc>
                <a:tc>
                  <a:txBody>
                    <a:bodyPr/>
                    <a:lstStyle/>
                    <a:p>
                      <a:pPr marL="0" marR="0" lvl="0" indent="0" algn="l" rtl="0">
                        <a:spcBef>
                          <a:spcPts val="0"/>
                        </a:spcBef>
                        <a:spcAft>
                          <a:spcPts val="0"/>
                        </a:spcAft>
                        <a:buNone/>
                      </a:pPr>
                      <a:r>
                        <a:rPr lang="en-US" sz="1400"/>
                        <a:t>.101</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Sales Manager</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499175">
                <a:tc>
                  <a:txBody>
                    <a:bodyPr/>
                    <a:lstStyle/>
                    <a:p>
                      <a:pPr marL="0" marR="0" lvl="0" indent="0" algn="l" rtl="0">
                        <a:spcBef>
                          <a:spcPts val="0"/>
                        </a:spcBef>
                        <a:spcAft>
                          <a:spcPts val="0"/>
                        </a:spcAft>
                        <a:buNone/>
                      </a:pPr>
                      <a:r>
                        <a:rPr lang="en-US" sz="1400"/>
                        <a:t>9%</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lift physical, merchandise, school, age minimum, stand, diploma</a:t>
                      </a:r>
                      <a:endParaRPr sz="1400"/>
                    </a:p>
                  </a:txBody>
                  <a:tcPr marL="85275" marR="85275" marT="45725" marB="45725"/>
                </a:tc>
                <a:tc>
                  <a:txBody>
                    <a:bodyPr/>
                    <a:lstStyle/>
                    <a:p>
                      <a:pPr marL="0" marR="0" lvl="0" indent="0" algn="l" rtl="0">
                        <a:spcBef>
                          <a:spcPts val="0"/>
                        </a:spcBef>
                        <a:spcAft>
                          <a:spcPts val="0"/>
                        </a:spcAft>
                        <a:buNone/>
                      </a:pPr>
                      <a:r>
                        <a:rPr lang="en-US" sz="1400"/>
                        <a:t>.145</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Field Services Tech</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353950">
                <a:tc>
                  <a:txBody>
                    <a:bodyPr/>
                    <a:lstStyle/>
                    <a:p>
                      <a:pPr marL="0" marR="0" lvl="0" indent="0" algn="l" rtl="0">
                        <a:spcBef>
                          <a:spcPts val="0"/>
                        </a:spcBef>
                        <a:spcAft>
                          <a:spcPts val="0"/>
                        </a:spcAft>
                        <a:buNone/>
                      </a:pPr>
                      <a:r>
                        <a:rPr lang="en-US" sz="1400"/>
                        <a:t>21%</a:t>
                      </a:r>
                      <a:endParaRPr sz="1400"/>
                    </a:p>
                  </a:txBody>
                  <a:tcPr marL="85275" marR="85275" marT="45725" marB="45725"/>
                </a:tc>
                <a:tc>
                  <a:txBody>
                    <a:bodyPr/>
                    <a:lstStyle/>
                    <a:p>
                      <a:pPr marL="0" marR="0" lvl="0" indent="0" algn="l" rtl="0">
                        <a:spcBef>
                          <a:spcPts val="0"/>
                        </a:spcBef>
                        <a:spcAft>
                          <a:spcPts val="0"/>
                        </a:spcAft>
                        <a:buNone/>
                      </a:pPr>
                      <a:r>
                        <a:rPr lang="en-US" sz="1600" b="0" i="0">
                          <a:solidFill>
                            <a:schemeClr val="dk1"/>
                          </a:solidFill>
                          <a:latin typeface="Cabin"/>
                          <a:ea typeface="Cabin"/>
                          <a:cs typeface="Cabin"/>
                          <a:sym typeface="Cabin"/>
                        </a:rPr>
                        <a:t>test, design, client, information, development, protect, 'veteran status' </a:t>
                      </a:r>
                      <a:endParaRPr sz="1400"/>
                    </a:p>
                  </a:txBody>
                  <a:tcPr marL="85275" marR="85275" marT="45725" marB="45725"/>
                </a:tc>
                <a:tc>
                  <a:txBody>
                    <a:bodyPr/>
                    <a:lstStyle/>
                    <a:p>
                      <a:pPr marL="0" marR="0" lvl="0" indent="0" algn="l" rtl="0">
                        <a:spcBef>
                          <a:spcPts val="0"/>
                        </a:spcBef>
                        <a:spcAft>
                          <a:spcPts val="0"/>
                        </a:spcAft>
                        <a:buNone/>
                      </a:pPr>
                      <a:r>
                        <a:rPr lang="en-US" sz="1400"/>
                        <a:t>.113</a:t>
                      </a:r>
                      <a:endParaRPr sz="1400"/>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t>IT Software</a:t>
                      </a:r>
                      <a:endParaRPr sz="1400"/>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bl>
          </a:graphicData>
        </a:graphic>
      </p:graphicFrame>
      <p:sp>
        <p:nvSpPr>
          <p:cNvPr id="216" name="Shape 2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TOPIC MODELING ON “EXPERIENCED(NON MANAGER)”</a:t>
            </a:r>
            <a:endParaRPr sz="2800" b="0" i="0" u="none" strike="noStrike" cap="none">
              <a:solidFill>
                <a:srgbClr val="262626"/>
              </a:solidFill>
              <a:latin typeface="Cabin"/>
              <a:ea typeface="Cabin"/>
              <a:cs typeface="Cabin"/>
              <a:sym typeface="Cabi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839788" y="1256159"/>
            <a:ext cx="10995896" cy="823912"/>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sz="1900" b="0" i="0" u="none" strike="noStrike" cap="none">
                <a:solidFill>
                  <a:srgbClr val="6B8890"/>
                </a:solidFill>
                <a:latin typeface="Cabin"/>
                <a:ea typeface="Cabin"/>
                <a:cs typeface="Cabin"/>
                <a:sym typeface="Cabin"/>
              </a:rPr>
              <a:t>BREAKING DOWN EXPERIENCED(NON-MANAGER)</a:t>
            </a:r>
            <a:endParaRPr sz="1900" b="0" i="0" u="none" strike="noStrike" cap="none">
              <a:solidFill>
                <a:srgbClr val="6B8890"/>
              </a:solidFill>
              <a:latin typeface="Cabin"/>
              <a:ea typeface="Cabin"/>
              <a:cs typeface="Cabin"/>
              <a:sym typeface="Cabin"/>
            </a:endParaRPr>
          </a:p>
        </p:txBody>
      </p:sp>
      <p:graphicFrame>
        <p:nvGraphicFramePr>
          <p:cNvPr id="222" name="Shape 222"/>
          <p:cNvGraphicFramePr/>
          <p:nvPr/>
        </p:nvGraphicFramePr>
        <p:xfrm>
          <a:off x="668109" y="2373044"/>
          <a:ext cx="9954975" cy="3505250"/>
        </p:xfrm>
        <a:graphic>
          <a:graphicData uri="http://schemas.openxmlformats.org/drawingml/2006/table">
            <a:tbl>
              <a:tblPr firstRow="1" bandRow="1">
                <a:noFill/>
                <a:tableStyleId>{04B2878C-1D2E-4884-8E7C-9C7136A8C6C1}</a:tableStyleId>
              </a:tblPr>
              <a:tblGrid>
                <a:gridCol w="756350"/>
                <a:gridCol w="6780125"/>
                <a:gridCol w="1209250"/>
                <a:gridCol w="1209250"/>
              </a:tblGrid>
              <a:tr h="381950">
                <a:tc>
                  <a:txBody>
                    <a:bodyPr/>
                    <a:lstStyle/>
                    <a:p>
                      <a:pPr marL="0" marR="0" lvl="0" indent="0" algn="l" rtl="0">
                        <a:spcBef>
                          <a:spcPts val="0"/>
                        </a:spcBef>
                        <a:spcAft>
                          <a:spcPts val="0"/>
                        </a:spcAft>
                        <a:buNone/>
                      </a:pPr>
                      <a:r>
                        <a:rPr lang="en-US" sz="1400">
                          <a:solidFill>
                            <a:schemeClr val="lt1"/>
                          </a:solidFill>
                        </a:rPr>
                        <a:t>Freq</a:t>
                      </a:r>
                      <a:r>
                        <a:rPr lang="en-US"/>
                        <a:t>.</a:t>
                      </a:r>
                      <a:endParaRPr sz="1400">
                        <a:solidFill>
                          <a:schemeClr val="lt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lt1"/>
                          </a:solidFill>
                        </a:rPr>
                        <a:t>Key Words</a:t>
                      </a:r>
                      <a:endParaRPr sz="1400">
                        <a:solidFill>
                          <a:schemeClr val="lt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lt1"/>
                          </a:solidFill>
                        </a:rPr>
                        <a:t>RMSSTD</a:t>
                      </a:r>
                      <a:endParaRPr sz="1400">
                        <a:solidFill>
                          <a:schemeClr val="lt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lt1"/>
                          </a:solidFill>
                        </a:rPr>
                        <a:t>Name</a:t>
                      </a:r>
                      <a:endParaRPr sz="1400">
                        <a:solidFill>
                          <a:schemeClr val="lt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r>
              <a:tr h="913775">
                <a:tc>
                  <a:txBody>
                    <a:bodyPr/>
                    <a:lstStyle/>
                    <a:p>
                      <a:pPr marL="0" marR="0" lvl="0" indent="0" algn="l" rtl="0">
                        <a:spcBef>
                          <a:spcPts val="0"/>
                        </a:spcBef>
                        <a:spcAft>
                          <a:spcPts val="0"/>
                        </a:spcAft>
                        <a:buNone/>
                      </a:pPr>
                      <a:r>
                        <a:rPr lang="en-US" sz="1400" i="1">
                          <a:solidFill>
                            <a:schemeClr val="dk1"/>
                          </a:solidFill>
                        </a:rPr>
                        <a:t>15%</a:t>
                      </a:r>
                      <a:endParaRPr sz="1400" i="1">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i="1">
                          <a:solidFill>
                            <a:schemeClr val="dk1"/>
                          </a:solidFill>
                        </a:rPr>
                        <a:t>Benefits, consulting, career, day, interview, job, candidate, position, web, opportunity, employee information, employer, plan, industry, company, require </a:t>
                      </a:r>
                      <a:endParaRPr sz="1400" i="1">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i="1">
                          <a:solidFill>
                            <a:schemeClr val="dk1"/>
                          </a:solidFill>
                        </a:rPr>
                        <a:t>.142</a:t>
                      </a:r>
                      <a:endParaRPr sz="1400" i="1">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i="1">
                          <a:solidFill>
                            <a:schemeClr val="dk1"/>
                          </a:solidFill>
                        </a:rPr>
                        <a:t>Generic Job Terms</a:t>
                      </a:r>
                      <a:endParaRPr sz="1400" i="1">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647875">
                <a:tc>
                  <a:txBody>
                    <a:bodyPr/>
                    <a:lstStyle/>
                    <a:p>
                      <a:pPr marL="0" marR="0" lvl="0" indent="0" algn="l" rtl="0">
                        <a:spcBef>
                          <a:spcPts val="0"/>
                        </a:spcBef>
                        <a:spcAft>
                          <a:spcPts val="0"/>
                        </a:spcAft>
                        <a:buNone/>
                      </a:pPr>
                      <a:r>
                        <a:rPr lang="en-US" sz="1400">
                          <a:solidFill>
                            <a:schemeClr val="dk1"/>
                          </a:solidFill>
                        </a:rPr>
                        <a:t>19%</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Network, hardware, windows, troubleshooting, resolve, customer, issue, support, problem, software maintain, technical service</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.119</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IT Support</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647875">
                <a:tc>
                  <a:txBody>
                    <a:bodyPr/>
                    <a:lstStyle/>
                    <a:p>
                      <a:pPr marL="0" marR="0" lvl="0" indent="0" algn="l" rtl="0">
                        <a:spcBef>
                          <a:spcPts val="0"/>
                        </a:spcBef>
                        <a:spcAft>
                          <a:spcPts val="0"/>
                        </a:spcAft>
                        <a:buNone/>
                      </a:pPr>
                      <a:r>
                        <a:rPr lang="en-US" sz="1400">
                          <a:solidFill>
                            <a:schemeClr val="dk1"/>
                          </a:solidFill>
                        </a:rPr>
                        <a:t>18%</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Global, cognizant, workforce, visit, employee, future, build, help, equal, perform, information technology, service, consulting, strong technical</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.145</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Consultant </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r h="913775">
                <a:tc>
                  <a:txBody>
                    <a:bodyPr/>
                    <a:lstStyle/>
                    <a:p>
                      <a:pPr marL="0" marR="0" lvl="0" indent="0" algn="l" rtl="0">
                        <a:spcBef>
                          <a:spcPts val="0"/>
                        </a:spcBef>
                        <a:spcAft>
                          <a:spcPts val="0"/>
                        </a:spcAft>
                        <a:buNone/>
                      </a:pPr>
                      <a:r>
                        <a:rPr lang="en-US" sz="1400">
                          <a:solidFill>
                            <a:schemeClr val="dk1"/>
                          </a:solidFill>
                        </a:rPr>
                        <a:t>47%</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Team, project, design, develop, report, development, test, manage, degree, experience, management, plan, requirement, application, data, business process, ability</a:t>
                      </a:r>
                      <a:endParaRPr sz="1400">
                        <a:solidFill>
                          <a:schemeClr val="dk1"/>
                        </a:solidFill>
                      </a:endParaRPr>
                    </a:p>
                  </a:txBody>
                  <a:tcPr marL="85275" marR="85275" marT="45725" marB="45725"/>
                </a:tc>
                <a:tc>
                  <a:txBody>
                    <a:bodyPr/>
                    <a:lstStyle/>
                    <a:p>
                      <a:pPr marL="0" marR="0" lvl="0" indent="0" algn="l" rtl="0">
                        <a:spcBef>
                          <a:spcPts val="0"/>
                        </a:spcBef>
                        <a:spcAft>
                          <a:spcPts val="0"/>
                        </a:spcAft>
                        <a:buNone/>
                      </a:pPr>
                      <a:r>
                        <a:rPr lang="en-US" sz="1400">
                          <a:solidFill>
                            <a:schemeClr val="dk1"/>
                          </a:solidFill>
                        </a:rPr>
                        <a:t>.117</a:t>
                      </a:r>
                      <a:endParaRPr sz="1400">
                        <a:solidFill>
                          <a:schemeClr val="dk1"/>
                        </a:solidFill>
                      </a:endParaRPr>
                    </a:p>
                  </a:txBody>
                  <a:tcPr marL="85275" marR="85275" marT="45725" marB="45725">
                    <a:lnR w="12700" cap="flat" cmpd="sng">
                      <a:solidFill>
                        <a:schemeClr val="lt1"/>
                      </a:solidFill>
                      <a:prstDash val="solid"/>
                      <a:round/>
                      <a:headEnd type="none" w="sm" len="sm"/>
                      <a:tailEnd type="none" w="sm" len="sm"/>
                    </a:lnR>
                  </a:tcPr>
                </a:tc>
                <a:tc>
                  <a:txBody>
                    <a:bodyPr/>
                    <a:lstStyle/>
                    <a:p>
                      <a:pPr marL="0" marR="0" lvl="0" indent="0" algn="l" rtl="0">
                        <a:spcBef>
                          <a:spcPts val="0"/>
                        </a:spcBef>
                        <a:spcAft>
                          <a:spcPts val="0"/>
                        </a:spcAft>
                        <a:buNone/>
                      </a:pPr>
                      <a:r>
                        <a:rPr lang="en-US" sz="1400">
                          <a:solidFill>
                            <a:schemeClr val="dk1"/>
                          </a:solidFill>
                        </a:rPr>
                        <a:t>Tech Lead/ Manager</a:t>
                      </a:r>
                      <a:endParaRPr sz="1400">
                        <a:solidFill>
                          <a:schemeClr val="dk1"/>
                        </a:solidFill>
                      </a:endParaRPr>
                    </a:p>
                  </a:txBody>
                  <a:tcPr marL="85275" marR="85275"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r>
            </a:tbl>
          </a:graphicData>
        </a:graphic>
      </p:graphicFrame>
      <p:sp>
        <p:nvSpPr>
          <p:cNvPr id="223" name="Shape 22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TOPIC MODELING ON “IT/SOFTWARE DEVELOPMENT”</a:t>
            </a:r>
            <a:endParaRPr sz="2800" b="0" i="0" u="none" strike="noStrike" cap="none">
              <a:solidFill>
                <a:srgbClr val="262626"/>
              </a:solidFill>
              <a:latin typeface="Cabin"/>
              <a:ea typeface="Cabin"/>
              <a:cs typeface="Cabin"/>
              <a:sym typeface="Cabin"/>
            </a:endParaRPr>
          </a:p>
        </p:txBody>
      </p:sp>
      <p:pic>
        <p:nvPicPr>
          <p:cNvPr id="224" name="Shape 224"/>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SENTIMENT ANALYSIS USING DICTIONARY</a:t>
            </a:r>
            <a:endParaRPr sz="2800" b="0" i="0" u="none" strike="noStrike" cap="none">
              <a:solidFill>
                <a:srgbClr val="262626"/>
              </a:solidFill>
              <a:latin typeface="Cabin"/>
              <a:ea typeface="Cabin"/>
              <a:cs typeface="Cabin"/>
              <a:sym typeface="Cabin"/>
            </a:endParaRPr>
          </a:p>
        </p:txBody>
      </p:sp>
      <p:pic>
        <p:nvPicPr>
          <p:cNvPr id="230" name="Shape 230"/>
          <p:cNvPicPr preferRelativeResize="0"/>
          <p:nvPr/>
        </p:nvPicPr>
        <p:blipFill rotWithShape="1">
          <a:blip r:embed="rId3">
            <a:alphaModFix/>
          </a:blip>
          <a:srcRect/>
          <a:stretch/>
        </p:blipFill>
        <p:spPr>
          <a:xfrm>
            <a:off x="0" y="5562214"/>
            <a:ext cx="970387" cy="1295786"/>
          </a:xfrm>
          <a:prstGeom prst="rect">
            <a:avLst/>
          </a:prstGeom>
          <a:noFill/>
          <a:ln>
            <a:noFill/>
          </a:ln>
        </p:spPr>
      </p:pic>
      <p:pic>
        <p:nvPicPr>
          <p:cNvPr id="231" name="Shape 231">
            <a:hlinkClick r:id="rId4"/>
          </p:cNvPr>
          <p:cNvPicPr preferRelativeResize="0"/>
          <p:nvPr/>
        </p:nvPicPr>
        <p:blipFill rotWithShape="1">
          <a:blip r:embed="rId5">
            <a:alphaModFix/>
          </a:blip>
          <a:srcRect/>
          <a:stretch/>
        </p:blipFill>
        <p:spPr>
          <a:xfrm>
            <a:off x="10222964" y="1016139"/>
            <a:ext cx="1406659" cy="938505"/>
          </a:xfrm>
          <a:prstGeom prst="rect">
            <a:avLst/>
          </a:prstGeom>
          <a:noFill/>
          <a:ln>
            <a:noFill/>
          </a:ln>
          <a:effectLst>
            <a:outerShdw blurRad="50800" dist="50800" dir="5400000" algn="ctr" rotWithShape="0">
              <a:srgbClr val="000000"/>
            </a:outerShdw>
          </a:effectLst>
        </p:spPr>
      </p:pic>
      <p:pic>
        <p:nvPicPr>
          <p:cNvPr id="232" name="Shape 232"/>
          <p:cNvPicPr preferRelativeResize="0"/>
          <p:nvPr/>
        </p:nvPicPr>
        <p:blipFill>
          <a:blip r:embed="rId6">
            <a:alphaModFix/>
          </a:blip>
          <a:stretch>
            <a:fillRect/>
          </a:stretch>
        </p:blipFill>
        <p:spPr>
          <a:xfrm>
            <a:off x="6130925" y="2941938"/>
            <a:ext cx="5032374" cy="3036050"/>
          </a:xfrm>
          <a:prstGeom prst="rect">
            <a:avLst/>
          </a:prstGeom>
          <a:noFill/>
          <a:ln>
            <a:noFill/>
          </a:ln>
        </p:spPr>
      </p:pic>
      <p:sp>
        <p:nvSpPr>
          <p:cNvPr id="233" name="Shape 233"/>
          <p:cNvSpPr txBox="1">
            <a:spLocks noGrp="1"/>
          </p:cNvSpPr>
          <p:nvPr>
            <p:ph type="body" idx="1"/>
          </p:nvPr>
        </p:nvSpPr>
        <p:spPr>
          <a:xfrm>
            <a:off x="1583449" y="2153408"/>
            <a:ext cx="4270200" cy="704100"/>
          </a:xfrm>
          <a:prstGeom prst="rect">
            <a:avLst/>
          </a:prstGeom>
        </p:spPr>
        <p:txBody>
          <a:bodyPr spcFirstLastPara="1" wrap="square" lIns="91425" tIns="91425" rIns="91425" bIns="91425" anchor="t" anchorCtr="0">
            <a:noAutofit/>
          </a:bodyPr>
          <a:lstStyle/>
          <a:p>
            <a:pPr marL="0" lvl="0" indent="0">
              <a:spcBef>
                <a:spcPts val="1000"/>
              </a:spcBef>
              <a:spcAft>
                <a:spcPts val="0"/>
              </a:spcAft>
              <a:buNone/>
            </a:pPr>
            <a:r>
              <a:rPr lang="en-US"/>
              <a:t>User Created Dictionary</a:t>
            </a:r>
            <a:endParaRPr/>
          </a:p>
        </p:txBody>
      </p:sp>
      <p:pic>
        <p:nvPicPr>
          <p:cNvPr id="234" name="Shape 234"/>
          <p:cNvPicPr preferRelativeResize="0"/>
          <p:nvPr/>
        </p:nvPicPr>
        <p:blipFill>
          <a:blip r:embed="rId7">
            <a:alphaModFix/>
          </a:blip>
          <a:stretch>
            <a:fillRect/>
          </a:stretch>
        </p:blipFill>
        <p:spPr>
          <a:xfrm>
            <a:off x="1704863" y="2857500"/>
            <a:ext cx="4027366" cy="3036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8"/>
        <p:cNvGrpSpPr/>
        <p:nvPr/>
      </p:nvGrpSpPr>
      <p:grpSpPr>
        <a:xfrm>
          <a:off x="0" y="0"/>
          <a:ext cx="0" cy="0"/>
          <a:chOff x="0" y="0"/>
          <a:chExt cx="0" cy="0"/>
        </a:xfrm>
      </p:grpSpPr>
      <p:sp>
        <p:nvSpPr>
          <p:cNvPr id="239" name="Shape 239"/>
          <p:cNvSpPr/>
          <p:nvPr/>
        </p:nvSpPr>
        <p:spPr>
          <a:xfrm>
            <a:off x="4494182" y="964692"/>
            <a:ext cx="6885432" cy="493655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sp>
        <p:nvSpPr>
          <p:cNvPr id="240" name="Shape 240"/>
          <p:cNvSpPr/>
          <p:nvPr/>
        </p:nvSpPr>
        <p:spPr>
          <a:xfrm>
            <a:off x="4657802" y="1128683"/>
            <a:ext cx="6558192" cy="4608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bin"/>
              <a:ea typeface="Cabin"/>
              <a:cs typeface="Cabin"/>
              <a:sym typeface="Cabin"/>
            </a:endParaRPr>
          </a:p>
        </p:txBody>
      </p:sp>
      <p:pic>
        <p:nvPicPr>
          <p:cNvPr id="241" name="Shape 241"/>
          <p:cNvPicPr preferRelativeResize="0">
            <a:picLocks noGrp="1"/>
          </p:cNvPicPr>
          <p:nvPr>
            <p:ph type="body" idx="1"/>
          </p:nvPr>
        </p:nvPicPr>
        <p:blipFill rotWithShape="1">
          <a:blip r:embed="rId3">
            <a:alphaModFix/>
          </a:blip>
          <a:srcRect/>
          <a:stretch/>
        </p:blipFill>
        <p:spPr>
          <a:xfrm>
            <a:off x="3995731" y="886792"/>
            <a:ext cx="8051100" cy="5092500"/>
          </a:xfrm>
          <a:prstGeom prst="rect">
            <a:avLst/>
          </a:prstGeom>
          <a:noFill/>
          <a:ln>
            <a:noFill/>
          </a:ln>
        </p:spPr>
      </p:pic>
      <p:pic>
        <p:nvPicPr>
          <p:cNvPr id="242" name="Shape 242"/>
          <p:cNvPicPr preferRelativeResize="0"/>
          <p:nvPr/>
        </p:nvPicPr>
        <p:blipFill rotWithShape="1">
          <a:blip r:embed="rId4">
            <a:alphaModFix/>
          </a:blip>
          <a:srcRect/>
          <a:stretch/>
        </p:blipFill>
        <p:spPr>
          <a:xfrm>
            <a:off x="0" y="5562214"/>
            <a:ext cx="970387" cy="1295786"/>
          </a:xfrm>
          <a:prstGeom prst="rect">
            <a:avLst/>
          </a:prstGeom>
          <a:noFill/>
          <a:ln>
            <a:noFill/>
          </a:ln>
        </p:spPr>
      </p:pic>
      <p:sp>
        <p:nvSpPr>
          <p:cNvPr id="243" name="Shape 243"/>
          <p:cNvSpPr txBox="1">
            <a:spLocks noGrp="1"/>
          </p:cNvSpPr>
          <p:nvPr>
            <p:ph type="title"/>
          </p:nvPr>
        </p:nvSpPr>
        <p:spPr>
          <a:xfrm>
            <a:off x="804672" y="964692"/>
            <a:ext cx="3066937"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p>
            <a:pPr marL="0" marR="0" lvl="0" indent="0" algn="ctr" rtl="0">
              <a:lnSpc>
                <a:spcPct val="90000"/>
              </a:lnSpc>
              <a:spcBef>
                <a:spcPts val="0"/>
              </a:spcBef>
              <a:spcAft>
                <a:spcPts val="0"/>
              </a:spcAft>
              <a:buClr>
                <a:srgbClr val="262626"/>
              </a:buClr>
              <a:buSzPts val="2000"/>
              <a:buFont typeface="Cabin"/>
              <a:buNone/>
            </a:pPr>
            <a:r>
              <a:rPr lang="en-US" sz="2000" b="0" i="0" u="none" strike="noStrike" cap="none">
                <a:solidFill>
                  <a:srgbClr val="262626"/>
                </a:solidFill>
                <a:latin typeface="Cabin"/>
                <a:ea typeface="Cabin"/>
                <a:cs typeface="Cabin"/>
                <a:sym typeface="Cabin"/>
              </a:rPr>
              <a:t>SENTIMENT ANALYSIS</a:t>
            </a:r>
            <a:endParaRPr sz="2000" b="0" i="0" u="none" strike="noStrike" cap="none">
              <a:solidFill>
                <a:srgbClr val="262626"/>
              </a:solidFill>
              <a:latin typeface="Cabin"/>
              <a:ea typeface="Cabin"/>
              <a:cs typeface="Cabin"/>
              <a:sym typeface="Cabin"/>
            </a:endParaRPr>
          </a:p>
        </p:txBody>
      </p:sp>
      <p:sp>
        <p:nvSpPr>
          <p:cNvPr id="244" name="Shape 244"/>
          <p:cNvSpPr txBox="1">
            <a:spLocks noGrp="1"/>
          </p:cNvSpPr>
          <p:nvPr>
            <p:ph type="body" idx="2"/>
          </p:nvPr>
        </p:nvSpPr>
        <p:spPr>
          <a:xfrm>
            <a:off x="803244" y="2638044"/>
            <a:ext cx="3063765" cy="3263206"/>
          </a:xfrm>
          <a:prstGeom prst="rect">
            <a:avLst/>
          </a:prstGeom>
          <a:noFill/>
          <a:ln>
            <a:noFill/>
          </a:ln>
        </p:spPr>
        <p:txBody>
          <a:bodyPr spcFirstLastPara="1" wrap="square" lIns="91425" tIns="45700" rIns="91425" bIns="45700" anchor="t" anchorCtr="1">
            <a:noAutofit/>
          </a:bodyPr>
          <a:lstStyle/>
          <a:p>
            <a:pPr marL="457200" marR="0" lvl="0" indent="-342900" algn="l" rtl="0">
              <a:lnSpc>
                <a:spcPct val="100000"/>
              </a:lnSpc>
              <a:spcBef>
                <a:spcPts val="0"/>
              </a:spcBef>
              <a:spcAft>
                <a:spcPts val="0"/>
              </a:spcAft>
              <a:buClr>
                <a:srgbClr val="262626"/>
              </a:buClr>
              <a:buSzPts val="1800"/>
              <a:buFont typeface="Cabin"/>
              <a:buAutoNum type="arabicPeriod"/>
            </a:pPr>
            <a:r>
              <a:rPr lang="en-US" sz="1800" b="0" i="0" u="none" strike="noStrike" cap="none">
                <a:solidFill>
                  <a:srgbClr val="262626"/>
                </a:solidFill>
                <a:latin typeface="Cabin"/>
                <a:ea typeface="Cabin"/>
                <a:cs typeface="Cabin"/>
                <a:sym typeface="Cabin"/>
              </a:rPr>
              <a:t>Hypothesis Testing</a:t>
            </a:r>
            <a:endParaRPr sz="1800"/>
          </a:p>
          <a:p>
            <a:pPr marL="457200" marR="0" lvl="0" indent="-342900" algn="l" rtl="0">
              <a:lnSpc>
                <a:spcPct val="100000"/>
              </a:lnSpc>
              <a:spcBef>
                <a:spcPts val="0"/>
              </a:spcBef>
              <a:spcAft>
                <a:spcPts val="0"/>
              </a:spcAft>
              <a:buClr>
                <a:srgbClr val="262626"/>
              </a:buClr>
              <a:buSzPts val="1800"/>
              <a:buFont typeface="Cabin"/>
              <a:buAutoNum type="arabicPeriod"/>
            </a:pPr>
            <a:r>
              <a:rPr lang="en-US" sz="1800" b="0" i="0" u="none" strike="noStrike" cap="none">
                <a:solidFill>
                  <a:srgbClr val="262626"/>
                </a:solidFill>
                <a:latin typeface="Cabin"/>
                <a:ea typeface="Cabin"/>
                <a:cs typeface="Cabin"/>
                <a:sym typeface="Cabin"/>
              </a:rPr>
              <a:t>Focus on Company Culture</a:t>
            </a:r>
            <a:endParaRPr sz="1800" b="0" i="0" u="none" strike="noStrike" cap="none">
              <a:solidFill>
                <a:srgbClr val="262626"/>
              </a:solidFill>
              <a:latin typeface="Cabin"/>
              <a:ea typeface="Cabin"/>
              <a:cs typeface="Cabin"/>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2231136" y="964692"/>
            <a:ext cx="7729800" cy="1188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SENTIMENT ANALYSIS</a:t>
            </a:r>
            <a:endParaRPr/>
          </a:p>
        </p:txBody>
      </p:sp>
      <p:sp>
        <p:nvSpPr>
          <p:cNvPr id="251" name="Shape 251"/>
          <p:cNvSpPr txBox="1">
            <a:spLocks noGrp="1"/>
          </p:cNvSpPr>
          <p:nvPr>
            <p:ph type="body" idx="1"/>
          </p:nvPr>
        </p:nvSpPr>
        <p:spPr>
          <a:xfrm>
            <a:off x="1581912" y="2638044"/>
            <a:ext cx="4271700" cy="3102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a:solidFill>
                  <a:srgbClr val="000000"/>
                </a:solidFill>
                <a:latin typeface="Calibri"/>
                <a:ea typeface="Calibri"/>
                <a:cs typeface="Calibri"/>
                <a:sym typeface="Calibri"/>
              </a:rPr>
              <a:t>Advertising Sales Associate needed (Part-time) in the Wilson area. Flexible hours - Must have dependable transportation - Must be at least 21 years old.Send resume to:WCPD, P.O. Box 3412 Wilson NC 27894</a:t>
            </a:r>
            <a:endParaRPr sz="1600">
              <a:solidFill>
                <a:srgbClr val="000000"/>
              </a:solidFill>
              <a:latin typeface="Calibri"/>
              <a:ea typeface="Calibri"/>
              <a:cs typeface="Calibri"/>
              <a:sym typeface="Calibri"/>
            </a:endParaRPr>
          </a:p>
          <a:p>
            <a:pPr marL="0" lvl="0" indent="0" rtl="0">
              <a:lnSpc>
                <a:spcPct val="115000"/>
              </a:lnSpc>
              <a:spcBef>
                <a:spcPts val="0"/>
              </a:spcBef>
              <a:spcAft>
                <a:spcPts val="0"/>
              </a:spcAft>
              <a:buNone/>
            </a:pPr>
            <a:endParaRPr sz="1000">
              <a:solidFill>
                <a:srgbClr val="000000"/>
              </a:solidFill>
              <a:latin typeface="Calibri"/>
              <a:ea typeface="Calibri"/>
              <a:cs typeface="Calibri"/>
              <a:sym typeface="Calibri"/>
            </a:endParaRPr>
          </a:p>
          <a:p>
            <a:pPr marL="0" lvl="0" indent="0">
              <a:spcBef>
                <a:spcPts val="1000"/>
              </a:spcBef>
              <a:spcAft>
                <a:spcPts val="0"/>
              </a:spcAft>
              <a:buNone/>
            </a:pPr>
            <a:endParaRPr/>
          </a:p>
        </p:txBody>
      </p:sp>
      <p:sp>
        <p:nvSpPr>
          <p:cNvPr id="252" name="Shape 252"/>
          <p:cNvSpPr txBox="1">
            <a:spLocks noGrp="1"/>
          </p:cNvSpPr>
          <p:nvPr>
            <p:ph type="body" idx="2"/>
          </p:nvPr>
        </p:nvSpPr>
        <p:spPr>
          <a:xfrm>
            <a:off x="6469890" y="2638044"/>
            <a:ext cx="4270200" cy="31020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Byers Ford is seeking an entry level Body Shop Estimator. Job Purpose: Estimates automotive body repairs by ascertaining body damage; developing estimates; preparing work orders; contacting insurance company; maintaining customer rapport. Byers is family owned and operated and has been in business since 1897. We offer excellent employee benefits including health, vision, dental insurance and 401k. Please submit resume to Body Shop Manager Dick Hatfield at dhatfield @byersauto.com</a:t>
            </a:r>
            <a:endParaRPr sz="1600"/>
          </a:p>
        </p:txBody>
      </p:sp>
      <p:pic>
        <p:nvPicPr>
          <p:cNvPr id="253" name="Shape 253" descr="Image result for negative"/>
          <p:cNvPicPr preferRelativeResize="0"/>
          <p:nvPr/>
        </p:nvPicPr>
        <p:blipFill>
          <a:blip r:embed="rId3">
            <a:alphaModFix/>
          </a:blip>
          <a:stretch>
            <a:fillRect/>
          </a:stretch>
        </p:blipFill>
        <p:spPr>
          <a:xfrm>
            <a:off x="2679700" y="4140200"/>
            <a:ext cx="1926337" cy="21323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786875" y="2313425"/>
            <a:ext cx="5010600" cy="399300"/>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a:t>Results</a:t>
            </a:r>
            <a:endParaRPr sz="1900" b="0" i="0" u="none" strike="noStrike" cap="none">
              <a:solidFill>
                <a:srgbClr val="6B8890"/>
              </a:solidFill>
              <a:latin typeface="Cabin"/>
              <a:ea typeface="Cabin"/>
              <a:cs typeface="Cabin"/>
              <a:sym typeface="Cabin"/>
            </a:endParaRPr>
          </a:p>
        </p:txBody>
      </p:sp>
      <p:sp>
        <p:nvSpPr>
          <p:cNvPr id="259" name="Shape 259"/>
          <p:cNvSpPr txBox="1">
            <a:spLocks noGrp="1"/>
          </p:cNvSpPr>
          <p:nvPr>
            <p:ph type="body" idx="2"/>
          </p:nvPr>
        </p:nvSpPr>
        <p:spPr>
          <a:xfrm>
            <a:off x="6786875" y="2762250"/>
            <a:ext cx="5010300" cy="1454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SzPts val="1800"/>
              <a:buChar char="●"/>
            </a:pPr>
            <a:r>
              <a:rPr lang="en-US"/>
              <a:t>Years of Experience - Highly significant - $5461 increase to salary per year of experience required</a:t>
            </a:r>
            <a:endParaRPr/>
          </a:p>
          <a:p>
            <a:pPr marL="457200" marR="0" lvl="0" indent="-342900" algn="l" rtl="0">
              <a:lnSpc>
                <a:spcPct val="100000"/>
              </a:lnSpc>
              <a:spcBef>
                <a:spcPts val="0"/>
              </a:spcBef>
              <a:spcAft>
                <a:spcPts val="0"/>
              </a:spcAft>
              <a:buSzPts val="1800"/>
              <a:buChar char="●"/>
            </a:pPr>
            <a:r>
              <a:rPr lang="en-US"/>
              <a:t>NorthEast Zone - Highly significant - $10225 more in salary compared to the West zone</a:t>
            </a:r>
            <a:endParaRPr/>
          </a:p>
          <a:p>
            <a:pPr marL="228600" marR="0" lvl="0" indent="-114300" algn="l" rtl="0">
              <a:lnSpc>
                <a:spcPct val="100000"/>
              </a:lnSpc>
              <a:spcBef>
                <a:spcPts val="0"/>
              </a:spcBef>
              <a:spcAft>
                <a:spcPts val="0"/>
              </a:spcAft>
              <a:buClr>
                <a:schemeClr val="accent2"/>
              </a:buClr>
              <a:buSzPts val="1800"/>
              <a:buFont typeface="Arial"/>
              <a:buNone/>
            </a:pPr>
            <a:endParaRPr/>
          </a:p>
        </p:txBody>
      </p:sp>
      <p:sp>
        <p:nvSpPr>
          <p:cNvPr id="260" name="Shape 26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LINEAR REGRESSION</a:t>
            </a:r>
            <a:endParaRPr sz="2800" b="0" i="0" u="none" strike="noStrike" cap="none">
              <a:solidFill>
                <a:srgbClr val="262626"/>
              </a:solidFill>
              <a:latin typeface="Cabin"/>
              <a:ea typeface="Cabin"/>
              <a:cs typeface="Cabin"/>
              <a:sym typeface="Cabin"/>
            </a:endParaRPr>
          </a:p>
        </p:txBody>
      </p:sp>
      <p:pic>
        <p:nvPicPr>
          <p:cNvPr id="261" name="Shape 261"/>
          <p:cNvPicPr preferRelativeResize="0"/>
          <p:nvPr/>
        </p:nvPicPr>
        <p:blipFill rotWithShape="1">
          <a:blip r:embed="rId3">
            <a:alphaModFix/>
          </a:blip>
          <a:srcRect/>
          <a:stretch/>
        </p:blipFill>
        <p:spPr>
          <a:xfrm>
            <a:off x="0" y="5562214"/>
            <a:ext cx="970387" cy="1295786"/>
          </a:xfrm>
          <a:prstGeom prst="rect">
            <a:avLst/>
          </a:prstGeom>
          <a:noFill/>
          <a:ln>
            <a:noFill/>
          </a:ln>
        </p:spPr>
      </p:pic>
      <p:pic>
        <p:nvPicPr>
          <p:cNvPr id="262" name="Shape 262"/>
          <p:cNvPicPr preferRelativeResize="0"/>
          <p:nvPr/>
        </p:nvPicPr>
        <p:blipFill>
          <a:blip r:embed="rId4">
            <a:alphaModFix/>
          </a:blip>
          <a:stretch>
            <a:fillRect/>
          </a:stretch>
        </p:blipFill>
        <p:spPr>
          <a:xfrm>
            <a:off x="1235350" y="2465825"/>
            <a:ext cx="5251101" cy="3315225"/>
          </a:xfrm>
          <a:prstGeom prst="rect">
            <a:avLst/>
          </a:prstGeom>
          <a:noFill/>
          <a:ln>
            <a:noFill/>
          </a:ln>
        </p:spPr>
      </p:pic>
      <p:sp>
        <p:nvSpPr>
          <p:cNvPr id="263" name="Shape 263"/>
          <p:cNvSpPr txBox="1">
            <a:spLocks noGrp="1"/>
          </p:cNvSpPr>
          <p:nvPr>
            <p:ph type="body" idx="1"/>
          </p:nvPr>
        </p:nvSpPr>
        <p:spPr>
          <a:xfrm>
            <a:off x="6786875" y="4216650"/>
            <a:ext cx="5010600" cy="399300"/>
          </a:xfrm>
          <a:prstGeom prst="rect">
            <a:avLst/>
          </a:prstGeom>
          <a:noFill/>
          <a:ln>
            <a:noFill/>
          </a:ln>
        </p:spPr>
        <p:txBody>
          <a:bodyPr spcFirstLastPara="1" wrap="square" lIns="91425" tIns="45700" rIns="91425" bIns="45700" anchor="b" anchorCtr="1">
            <a:noAutofit/>
          </a:bodyPr>
          <a:lstStyle/>
          <a:p>
            <a:pPr marL="0" marR="0" lvl="0" indent="0" algn="ctr" rtl="0">
              <a:lnSpc>
                <a:spcPct val="100000"/>
              </a:lnSpc>
              <a:spcBef>
                <a:spcPts val="0"/>
              </a:spcBef>
              <a:spcAft>
                <a:spcPts val="0"/>
              </a:spcAft>
              <a:buClr>
                <a:schemeClr val="accent2"/>
              </a:buClr>
              <a:buSzPts val="1900"/>
              <a:buFont typeface="Arial"/>
              <a:buNone/>
            </a:pPr>
            <a:r>
              <a:rPr lang="en-US"/>
              <a:t>Limitations</a:t>
            </a:r>
            <a:endParaRPr sz="1900" b="0" i="0" u="none" strike="noStrike" cap="none">
              <a:solidFill>
                <a:srgbClr val="6B8890"/>
              </a:solidFill>
              <a:latin typeface="Cabin"/>
              <a:ea typeface="Cabin"/>
              <a:cs typeface="Cabin"/>
              <a:sym typeface="Cabin"/>
            </a:endParaRPr>
          </a:p>
        </p:txBody>
      </p:sp>
      <p:sp>
        <p:nvSpPr>
          <p:cNvPr id="264" name="Shape 264"/>
          <p:cNvSpPr txBox="1">
            <a:spLocks noGrp="1"/>
          </p:cNvSpPr>
          <p:nvPr>
            <p:ph type="body" idx="2"/>
          </p:nvPr>
        </p:nvSpPr>
        <p:spPr>
          <a:xfrm>
            <a:off x="6787175" y="4615950"/>
            <a:ext cx="5010300" cy="1454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SzPts val="1800"/>
              <a:buChar char="●"/>
            </a:pPr>
            <a:r>
              <a:rPr lang="en-US"/>
              <a:t>Cutoff significance level at 5% - highlighted in yellow</a:t>
            </a:r>
            <a:endParaRPr/>
          </a:p>
          <a:p>
            <a:pPr marL="457200" marR="0" lvl="0" indent="-342900" algn="l" rtl="0">
              <a:lnSpc>
                <a:spcPct val="100000"/>
              </a:lnSpc>
              <a:spcBef>
                <a:spcPts val="0"/>
              </a:spcBef>
              <a:spcAft>
                <a:spcPts val="0"/>
              </a:spcAft>
              <a:buSzPts val="1800"/>
              <a:buChar char="●"/>
            </a:pPr>
            <a:r>
              <a:rPr lang="en-US"/>
              <a:t>Dummy Variables - the 5 zones</a:t>
            </a:r>
            <a:endParaRPr/>
          </a:p>
          <a:p>
            <a:pPr marL="457200" marR="0" lvl="0" indent="-342900" algn="l" rtl="0">
              <a:lnSpc>
                <a:spcPct val="100000"/>
              </a:lnSpc>
              <a:spcBef>
                <a:spcPts val="0"/>
              </a:spcBef>
              <a:spcAft>
                <a:spcPts val="0"/>
              </a:spcAft>
              <a:buSzPts val="1800"/>
              <a:buChar char="●"/>
            </a:pPr>
            <a:r>
              <a:rPr lang="en-US"/>
              <a:t>Low number of observations used - 1073 observations (~7.1%)</a:t>
            </a:r>
            <a:endParaRPr/>
          </a:p>
          <a:p>
            <a:pPr marL="457200" marR="0" lvl="0" indent="-342900" algn="l" rtl="0">
              <a:lnSpc>
                <a:spcPct val="100000"/>
              </a:lnSpc>
              <a:spcBef>
                <a:spcPts val="0"/>
              </a:spcBef>
              <a:spcAft>
                <a:spcPts val="0"/>
              </a:spcAft>
              <a:buSzPts val="1800"/>
              <a:buChar char="●"/>
            </a:pPr>
            <a:r>
              <a:rPr lang="en-US"/>
              <a:t>Low R-Sq and Adj, R-Sq - noisy and unstructured data</a:t>
            </a:r>
            <a:endParaRPr/>
          </a:p>
          <a:p>
            <a:pPr marL="228600" marR="0" lvl="0" indent="-114300" algn="l" rtl="0">
              <a:lnSpc>
                <a:spcPct val="100000"/>
              </a:lnSpc>
              <a:spcBef>
                <a:spcPts val="0"/>
              </a:spcBef>
              <a:spcAft>
                <a:spcPts val="0"/>
              </a:spcAft>
              <a:buClr>
                <a:schemeClr val="accent2"/>
              </a:buClr>
              <a:buSzPts val="1800"/>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FOUNDING </a:t>
            </a:r>
            <a:r>
              <a:rPr lang="en-US" sz="2800" b="0" i="0" u="none" strike="noStrike" cap="none">
                <a:solidFill>
                  <a:srgbClr val="262626"/>
                </a:solidFill>
                <a:latin typeface="Cabin"/>
                <a:ea typeface="Cabin"/>
                <a:cs typeface="Cabin"/>
                <a:sym typeface="Cabin"/>
              </a:rPr>
              <a:t>BACKGROUND</a:t>
            </a:r>
            <a:endParaRPr sz="2800" b="0" i="0" u="none" strike="noStrike" cap="none">
              <a:solidFill>
                <a:srgbClr val="262626"/>
              </a:solidFill>
              <a:latin typeface="Cabin"/>
              <a:ea typeface="Cabin"/>
              <a:cs typeface="Cabin"/>
              <a:sym typeface="Cabin"/>
            </a:endParaRPr>
          </a:p>
        </p:txBody>
      </p:sp>
      <p:sp>
        <p:nvSpPr>
          <p:cNvPr id="118" name="Shape 118"/>
          <p:cNvSpPr txBox="1">
            <a:spLocks noGrp="1"/>
          </p:cNvSpPr>
          <p:nvPr>
            <p:ph type="body" idx="1"/>
          </p:nvPr>
        </p:nvSpPr>
        <p:spPr>
          <a:xfrm>
            <a:off x="2231136" y="2638044"/>
            <a:ext cx="7729800" cy="3102000"/>
          </a:xfrm>
          <a:prstGeom prst="rect">
            <a:avLst/>
          </a:prstGeom>
          <a:noFill/>
          <a:ln>
            <a:noFill/>
          </a:ln>
        </p:spPr>
        <p:txBody>
          <a:bodyPr spcFirstLastPara="1" wrap="square" lIns="91425" tIns="45700" rIns="91425" bIns="45700" anchor="t" anchorCtr="0">
            <a:noAutofit/>
          </a:bodyPr>
          <a:lstStyle/>
          <a:p>
            <a:pPr marL="228600" lvl="0" indent="-241300" rtl="0">
              <a:lnSpc>
                <a:spcPct val="90000"/>
              </a:lnSpc>
              <a:spcBef>
                <a:spcPts val="1000"/>
              </a:spcBef>
              <a:spcAft>
                <a:spcPts val="0"/>
              </a:spcAft>
              <a:buClr>
                <a:schemeClr val="accent2"/>
              </a:buClr>
              <a:buSzPts val="2000"/>
              <a:buFont typeface="Arial"/>
              <a:buChar char="•"/>
            </a:pPr>
            <a:r>
              <a:rPr lang="en-US" sz="2000" b="1"/>
              <a:t>The Monster Board </a:t>
            </a:r>
            <a:r>
              <a:rPr lang="en-US" sz="2000"/>
              <a:t>was launched in</a:t>
            </a:r>
            <a:r>
              <a:rPr lang="en-US" sz="2000" b="1"/>
              <a:t> </a:t>
            </a:r>
            <a:r>
              <a:rPr lang="en-US" sz="2000"/>
              <a:t>January 1994 by Jeff Taylor </a:t>
            </a:r>
            <a:endParaRPr sz="2000"/>
          </a:p>
          <a:p>
            <a:pPr marL="457200" lvl="1" indent="-254000" rtl="0">
              <a:lnSpc>
                <a:spcPct val="90000"/>
              </a:lnSpc>
              <a:spcBef>
                <a:spcPts val="1000"/>
              </a:spcBef>
              <a:spcAft>
                <a:spcPts val="0"/>
              </a:spcAft>
              <a:buSzPts val="2000"/>
              <a:buChar char="•"/>
            </a:pPr>
            <a:r>
              <a:rPr lang="en-US" sz="2000"/>
              <a:t>First online job seeker board</a:t>
            </a:r>
            <a:endParaRPr sz="2000"/>
          </a:p>
          <a:p>
            <a:pPr marL="228600" marR="0" lvl="0" indent="-241300" algn="l" rtl="0">
              <a:lnSpc>
                <a:spcPct val="90000"/>
              </a:lnSpc>
              <a:spcBef>
                <a:spcPts val="1000"/>
              </a:spcBef>
              <a:spcAft>
                <a:spcPts val="0"/>
              </a:spcAft>
              <a:buClr>
                <a:schemeClr val="accent2"/>
              </a:buClr>
              <a:buSzPts val="2000"/>
              <a:buFont typeface="Arial"/>
              <a:buChar char="•"/>
            </a:pPr>
            <a:r>
              <a:rPr lang="en-US" sz="2000" b="1"/>
              <a:t>Monster.com </a:t>
            </a:r>
            <a:r>
              <a:rPr lang="en-US" sz="2000"/>
              <a:t>was branded in 1999</a:t>
            </a:r>
            <a:endParaRPr sz="2000"/>
          </a:p>
          <a:p>
            <a:pPr marL="457200" marR="0" lvl="1" indent="-254000" algn="l" rtl="0">
              <a:lnSpc>
                <a:spcPct val="90000"/>
              </a:lnSpc>
              <a:spcBef>
                <a:spcPts val="1000"/>
              </a:spcBef>
              <a:spcAft>
                <a:spcPts val="0"/>
              </a:spcAft>
              <a:buClr>
                <a:schemeClr val="accent2"/>
              </a:buClr>
              <a:buSzPts val="2000"/>
              <a:buFont typeface="Arial"/>
              <a:buChar char="•"/>
            </a:pPr>
            <a:r>
              <a:rPr lang="en-US" sz="2000"/>
              <a:t>Revolutionized job postings, </a:t>
            </a:r>
            <a:r>
              <a:rPr lang="en-US" sz="2000" b="0" i="0" u="none" strike="noStrike" cap="none">
                <a:solidFill>
                  <a:srgbClr val="262626"/>
                </a:solidFill>
                <a:latin typeface="Cabin"/>
                <a:ea typeface="Cabin"/>
                <a:cs typeface="Cabin"/>
                <a:sym typeface="Cabin"/>
              </a:rPr>
              <a:t>candidate application process and disrupted the classified print ad business for jobs.</a:t>
            </a:r>
            <a:endParaRPr sz="2000" b="0" i="0" u="none" strike="noStrike" cap="none">
              <a:solidFill>
                <a:srgbClr val="262626"/>
              </a:solidFill>
              <a:latin typeface="Cabin"/>
              <a:ea typeface="Cabin"/>
              <a:cs typeface="Cabin"/>
              <a:sym typeface="Cabin"/>
            </a:endParaRPr>
          </a:p>
          <a:p>
            <a:pPr marL="457200" marR="0" lvl="1" indent="-254000" algn="l" rtl="0">
              <a:lnSpc>
                <a:spcPct val="90000"/>
              </a:lnSpc>
              <a:spcBef>
                <a:spcPts val="1000"/>
              </a:spcBef>
              <a:spcAft>
                <a:spcPts val="0"/>
              </a:spcAft>
              <a:buClr>
                <a:schemeClr val="accent2"/>
              </a:buClr>
              <a:buSzPts val="2000"/>
              <a:buFont typeface="Arial"/>
              <a:buChar char="•"/>
            </a:pPr>
            <a:r>
              <a:rPr lang="en-US" sz="2000" b="0" i="0" u="none" strike="noStrike" cap="none">
                <a:solidFill>
                  <a:srgbClr val="262626"/>
                </a:solidFill>
                <a:latin typeface="Cabin"/>
                <a:ea typeface="Cabin"/>
                <a:cs typeface="Cabin"/>
                <a:sym typeface="Cabin"/>
              </a:rPr>
              <a:t>At its peak, Monster was valued at more than $8 billion.</a:t>
            </a:r>
            <a:endParaRPr sz="2000" b="0" i="0" u="none" strike="noStrike" cap="none">
              <a:solidFill>
                <a:srgbClr val="262626"/>
              </a:solidFill>
              <a:latin typeface="Cabin"/>
              <a:ea typeface="Cabin"/>
              <a:cs typeface="Cabin"/>
              <a:sym typeface="Cabin"/>
            </a:endParaRPr>
          </a:p>
          <a:p>
            <a:pPr marL="457200" marR="0" lvl="1" indent="-254000" algn="l" rtl="0">
              <a:lnSpc>
                <a:spcPct val="90000"/>
              </a:lnSpc>
              <a:spcBef>
                <a:spcPts val="1000"/>
              </a:spcBef>
              <a:spcAft>
                <a:spcPts val="0"/>
              </a:spcAft>
              <a:buClr>
                <a:schemeClr val="accent2"/>
              </a:buClr>
              <a:buSzPts val="2000"/>
              <a:buFont typeface="Arial"/>
              <a:buChar char="•"/>
            </a:pPr>
            <a:r>
              <a:rPr lang="en-US" sz="2000"/>
              <a:t>In 2016, Monster was purchased for $429 million, about 5% of Monster’s peak value </a:t>
            </a:r>
            <a:endParaRPr sz="1800" b="0" i="0" u="none" strike="noStrike" cap="none">
              <a:solidFill>
                <a:srgbClr val="262626"/>
              </a:solidFill>
              <a:latin typeface="Cabin"/>
              <a:ea typeface="Cabin"/>
              <a:cs typeface="Cabin"/>
              <a:sym typeface="Cabin"/>
            </a:endParaRPr>
          </a:p>
        </p:txBody>
      </p:sp>
      <p:pic>
        <p:nvPicPr>
          <p:cNvPr id="119" name="Shape 119"/>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BUSINESS RECOMMENDATION #1</a:t>
            </a:r>
            <a:endParaRPr sz="2800" b="0" i="0" u="none" strike="noStrike" cap="none">
              <a:solidFill>
                <a:srgbClr val="262626"/>
              </a:solidFill>
              <a:latin typeface="Cabin"/>
              <a:ea typeface="Cabin"/>
              <a:cs typeface="Cabin"/>
              <a:sym typeface="Cabin"/>
            </a:endParaRPr>
          </a:p>
        </p:txBody>
      </p:sp>
      <p:sp>
        <p:nvSpPr>
          <p:cNvPr id="270" name="Shape 270"/>
          <p:cNvSpPr txBox="1">
            <a:spLocks noGrp="1"/>
          </p:cNvSpPr>
          <p:nvPr>
            <p:ph type="body" idx="1"/>
          </p:nvPr>
        </p:nvSpPr>
        <p:spPr>
          <a:xfrm>
            <a:off x="2231125" y="2606950"/>
            <a:ext cx="7729800" cy="12957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1000"/>
              </a:spcBef>
              <a:spcAft>
                <a:spcPts val="0"/>
              </a:spcAft>
              <a:buSzPts val="1800"/>
              <a:buAutoNum type="arabicPeriod"/>
            </a:pPr>
            <a:r>
              <a:rPr lang="en-US" b="1"/>
              <a:t>Implement classifier algorithms</a:t>
            </a:r>
            <a:r>
              <a:rPr lang="en-US"/>
              <a:t> to analyze job seeker resumes and then suggest jobs for them!</a:t>
            </a:r>
            <a:endParaRPr sz="1600"/>
          </a:p>
          <a:p>
            <a:pPr marL="0" marR="0" lvl="0" indent="0" algn="l" rtl="0">
              <a:lnSpc>
                <a:spcPct val="100000"/>
              </a:lnSpc>
              <a:spcBef>
                <a:spcPts val="1000"/>
              </a:spcBef>
              <a:spcAft>
                <a:spcPts val="0"/>
              </a:spcAft>
              <a:buNone/>
            </a:pPr>
            <a:endParaRPr sz="1600"/>
          </a:p>
        </p:txBody>
      </p:sp>
      <p:pic>
        <p:nvPicPr>
          <p:cNvPr id="271" name="Shape 271"/>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272" name="Shape 272"/>
          <p:cNvSpPr txBox="1">
            <a:spLocks noGrp="1"/>
          </p:cNvSpPr>
          <p:nvPr>
            <p:ph type="body" idx="1"/>
          </p:nvPr>
        </p:nvSpPr>
        <p:spPr>
          <a:xfrm>
            <a:off x="2371075" y="3674051"/>
            <a:ext cx="7729800" cy="1749300"/>
          </a:xfrm>
          <a:prstGeom prst="rect">
            <a:avLst/>
          </a:prstGeom>
          <a:noFill/>
          <a:ln>
            <a:noFill/>
          </a:ln>
        </p:spPr>
        <p:txBody>
          <a:bodyPr spcFirstLastPara="1" wrap="square" lIns="91425" tIns="45700" rIns="91425" bIns="45700" anchor="t" anchorCtr="0">
            <a:noAutofit/>
          </a:bodyPr>
          <a:lstStyle/>
          <a:p>
            <a:pPr marL="0" lvl="0" indent="0" rtl="0">
              <a:spcBef>
                <a:spcPts val="1000"/>
              </a:spcBef>
              <a:spcAft>
                <a:spcPts val="0"/>
              </a:spcAft>
              <a:buClr>
                <a:srgbClr val="000000"/>
              </a:buClr>
              <a:buSzPts val="1100"/>
              <a:buFont typeface="Arial"/>
              <a:buNone/>
            </a:pPr>
            <a:r>
              <a:rPr lang="en-US" sz="1600"/>
              <a:t>Benefits:</a:t>
            </a:r>
            <a:endParaRPr sz="1600"/>
          </a:p>
          <a:p>
            <a:pPr marL="457200" lvl="0" indent="-330200" rtl="0">
              <a:spcBef>
                <a:spcPts val="1000"/>
              </a:spcBef>
              <a:spcAft>
                <a:spcPts val="0"/>
              </a:spcAft>
              <a:buSzPts val="1600"/>
              <a:buChar char="●"/>
            </a:pPr>
            <a:r>
              <a:rPr lang="en-US" sz="1600"/>
              <a:t>Instant results!</a:t>
            </a:r>
            <a:endParaRPr sz="1600"/>
          </a:p>
          <a:p>
            <a:pPr marL="457200" lvl="0" indent="-330200" rtl="0">
              <a:spcBef>
                <a:spcPts val="0"/>
              </a:spcBef>
              <a:spcAft>
                <a:spcPts val="0"/>
              </a:spcAft>
              <a:buSzPts val="1600"/>
              <a:buChar char="●"/>
            </a:pPr>
            <a:r>
              <a:rPr lang="en-US" sz="1600"/>
              <a:t>Improved customer experience</a:t>
            </a:r>
            <a:endParaRPr sz="1600"/>
          </a:p>
          <a:p>
            <a:pPr marL="457200" lvl="0" indent="-330200" rtl="0">
              <a:spcBef>
                <a:spcPts val="0"/>
              </a:spcBef>
              <a:spcAft>
                <a:spcPts val="0"/>
              </a:spcAft>
              <a:buSzPts val="1600"/>
              <a:buChar char="●"/>
            </a:pPr>
            <a:r>
              <a:rPr lang="en-US" sz="1600"/>
              <a:t>Modernized approach</a:t>
            </a:r>
            <a:endParaRPr sz="1600"/>
          </a:p>
          <a:p>
            <a:pPr marL="0" lvl="0" indent="0" rtl="0">
              <a:spcBef>
                <a:spcPts val="1000"/>
              </a:spcBef>
              <a:spcAft>
                <a:spcPts val="0"/>
              </a:spcAft>
              <a:buClr>
                <a:srgbClr val="000000"/>
              </a:buClr>
              <a:buSzPts val="1100"/>
              <a:buFont typeface="Arial"/>
              <a:buNone/>
            </a:pPr>
            <a:r>
              <a:rPr lang="en-US" sz="1600"/>
              <a:t>Future Benefits:</a:t>
            </a:r>
            <a:endParaRPr sz="1600"/>
          </a:p>
          <a:p>
            <a:pPr marL="457200" lvl="0" indent="-330200" rtl="0">
              <a:spcBef>
                <a:spcPts val="1000"/>
              </a:spcBef>
              <a:spcAft>
                <a:spcPts val="0"/>
              </a:spcAft>
              <a:buSzPts val="1600"/>
              <a:buChar char="●"/>
            </a:pPr>
            <a:r>
              <a:rPr lang="en-US" sz="1600"/>
              <a:t>Opens more opportunities for analysis</a:t>
            </a:r>
            <a:endParaRPr/>
          </a:p>
          <a:p>
            <a:pPr marL="0" marR="0" lvl="0" indent="0" algn="l" rtl="0">
              <a:lnSpc>
                <a:spcPct val="100000"/>
              </a:lnSpc>
              <a:spcBef>
                <a:spcPts val="100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4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gtEl>
                                        <p:attrNameLst>
                                          <p:attrName>style.visibility</p:attrName>
                                        </p:attrNameLst>
                                      </p:cBhvr>
                                      <p:to>
                                        <p:strVal val="visible"/>
                                      </p:to>
                                    </p:set>
                                    <p:animEffect transition="in" filter="fade">
                                      <p:cBhvr>
                                        <p:cTn id="1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Shape 277"/>
          <p:cNvPicPr preferRelativeResize="0"/>
          <p:nvPr/>
        </p:nvPicPr>
        <p:blipFill rotWithShape="1">
          <a:blip r:embed="rId3">
            <a:alphaModFix/>
          </a:blip>
          <a:srcRect/>
          <a:stretch/>
        </p:blipFill>
        <p:spPr>
          <a:xfrm>
            <a:off x="0" y="0"/>
            <a:ext cx="12192000" cy="1133721"/>
          </a:xfrm>
          <a:prstGeom prst="rect">
            <a:avLst/>
          </a:prstGeom>
          <a:noFill/>
          <a:ln>
            <a:noFill/>
          </a:ln>
        </p:spPr>
      </p:pic>
      <p:pic>
        <p:nvPicPr>
          <p:cNvPr id="278" name="Shape 278"/>
          <p:cNvPicPr preferRelativeResize="0"/>
          <p:nvPr/>
        </p:nvPicPr>
        <p:blipFill rotWithShape="1">
          <a:blip r:embed="rId4">
            <a:alphaModFix/>
          </a:blip>
          <a:srcRect/>
          <a:stretch/>
        </p:blipFill>
        <p:spPr>
          <a:xfrm>
            <a:off x="0" y="2735488"/>
            <a:ext cx="12192000" cy="4115713"/>
          </a:xfrm>
          <a:prstGeom prst="rect">
            <a:avLst/>
          </a:prstGeom>
          <a:noFill/>
          <a:ln>
            <a:noFill/>
          </a:ln>
        </p:spPr>
      </p:pic>
      <p:pic>
        <p:nvPicPr>
          <p:cNvPr id="279" name="Shape 279"/>
          <p:cNvPicPr preferRelativeResize="0"/>
          <p:nvPr/>
        </p:nvPicPr>
        <p:blipFill rotWithShape="1">
          <a:blip r:embed="rId5">
            <a:alphaModFix/>
          </a:blip>
          <a:srcRect/>
          <a:stretch/>
        </p:blipFill>
        <p:spPr>
          <a:xfrm>
            <a:off x="0" y="1133720"/>
            <a:ext cx="12192000" cy="3473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rotWithShape="1">
          <a:blip r:embed="rId3">
            <a:alphaModFix/>
          </a:blip>
          <a:srcRect/>
          <a:stretch/>
        </p:blipFill>
        <p:spPr>
          <a:xfrm>
            <a:off x="1437123" y="2450209"/>
            <a:ext cx="4024393" cy="3530659"/>
          </a:xfrm>
          <a:prstGeom prst="rect">
            <a:avLst/>
          </a:prstGeom>
          <a:noFill/>
          <a:ln>
            <a:noFill/>
          </a:ln>
        </p:spPr>
      </p:pic>
      <p:pic>
        <p:nvPicPr>
          <p:cNvPr id="285" name="Shape 285"/>
          <p:cNvPicPr preferRelativeResize="0"/>
          <p:nvPr/>
        </p:nvPicPr>
        <p:blipFill rotWithShape="1">
          <a:blip r:embed="rId4">
            <a:alphaModFix/>
          </a:blip>
          <a:srcRect/>
          <a:stretch/>
        </p:blipFill>
        <p:spPr>
          <a:xfrm>
            <a:off x="7512911" y="2479728"/>
            <a:ext cx="1762413" cy="1735811"/>
          </a:xfrm>
          <a:prstGeom prst="rect">
            <a:avLst/>
          </a:prstGeom>
          <a:noFill/>
          <a:ln>
            <a:noFill/>
          </a:ln>
        </p:spPr>
      </p:pic>
      <p:pic>
        <p:nvPicPr>
          <p:cNvPr id="286" name="Shape 286"/>
          <p:cNvPicPr preferRelativeResize="0"/>
          <p:nvPr/>
        </p:nvPicPr>
        <p:blipFill rotWithShape="1">
          <a:blip r:embed="rId5">
            <a:alphaModFix/>
          </a:blip>
          <a:srcRect/>
          <a:stretch/>
        </p:blipFill>
        <p:spPr>
          <a:xfrm>
            <a:off x="9416014" y="2479728"/>
            <a:ext cx="1742487" cy="1735811"/>
          </a:xfrm>
          <a:prstGeom prst="rect">
            <a:avLst/>
          </a:prstGeom>
          <a:noFill/>
          <a:ln>
            <a:noFill/>
          </a:ln>
        </p:spPr>
      </p:pic>
      <p:pic>
        <p:nvPicPr>
          <p:cNvPr id="287" name="Shape 287"/>
          <p:cNvPicPr preferRelativeResize="0"/>
          <p:nvPr/>
        </p:nvPicPr>
        <p:blipFill rotWithShape="1">
          <a:blip r:embed="rId6">
            <a:alphaModFix/>
          </a:blip>
          <a:srcRect/>
          <a:stretch/>
        </p:blipFill>
        <p:spPr>
          <a:xfrm>
            <a:off x="7512910" y="4262484"/>
            <a:ext cx="1762413" cy="1742309"/>
          </a:xfrm>
          <a:prstGeom prst="rect">
            <a:avLst/>
          </a:prstGeom>
          <a:noFill/>
          <a:ln>
            <a:noFill/>
          </a:ln>
        </p:spPr>
      </p:pic>
      <p:pic>
        <p:nvPicPr>
          <p:cNvPr id="288" name="Shape 288"/>
          <p:cNvPicPr preferRelativeResize="0"/>
          <p:nvPr/>
        </p:nvPicPr>
        <p:blipFill rotWithShape="1">
          <a:blip r:embed="rId7">
            <a:alphaModFix/>
          </a:blip>
          <a:srcRect/>
          <a:stretch/>
        </p:blipFill>
        <p:spPr>
          <a:xfrm>
            <a:off x="9353719" y="4262484"/>
            <a:ext cx="1804782" cy="1742309"/>
          </a:xfrm>
          <a:prstGeom prst="rect">
            <a:avLst/>
          </a:prstGeom>
          <a:noFill/>
          <a:ln>
            <a:noFill/>
          </a:ln>
        </p:spPr>
      </p:pic>
      <p:sp>
        <p:nvSpPr>
          <p:cNvPr id="289" name="Shape 289"/>
          <p:cNvSpPr/>
          <p:nvPr/>
        </p:nvSpPr>
        <p:spPr>
          <a:xfrm>
            <a:off x="1649395" y="1245457"/>
            <a:ext cx="2996333" cy="338554"/>
          </a:xfrm>
          <a:prstGeom prst="rect">
            <a:avLst/>
          </a:prstGeom>
          <a:solidFill>
            <a:srgbClr val="EAEEEF"/>
          </a:solidFill>
          <a:ln w="9525" cap="flat" cmpd="sng">
            <a:solidFill>
              <a:srgbClr val="00B05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1" u="none" strike="noStrike" cap="none">
                <a:solidFill>
                  <a:srgbClr val="00B050"/>
                </a:solidFill>
                <a:latin typeface="Cabin"/>
                <a:ea typeface="Cabin"/>
                <a:cs typeface="Cabin"/>
                <a:sym typeface="Cabin"/>
              </a:rPr>
              <a:t>Resume Successfully Uploaded!</a:t>
            </a:r>
            <a:endParaRPr sz="1600" b="1" i="1" u="none" strike="noStrike" cap="none">
              <a:solidFill>
                <a:srgbClr val="00B050"/>
              </a:solidFill>
              <a:latin typeface="Cabin"/>
              <a:ea typeface="Cabin"/>
              <a:cs typeface="Cabin"/>
              <a:sym typeface="Cabin"/>
            </a:endParaRPr>
          </a:p>
        </p:txBody>
      </p:sp>
      <p:cxnSp>
        <p:nvCxnSpPr>
          <p:cNvPr id="290" name="Shape 290"/>
          <p:cNvCxnSpPr/>
          <p:nvPr/>
        </p:nvCxnSpPr>
        <p:spPr>
          <a:xfrm>
            <a:off x="0" y="1242646"/>
            <a:ext cx="12192000" cy="0"/>
          </a:xfrm>
          <a:prstGeom prst="straightConnector1">
            <a:avLst/>
          </a:prstGeom>
          <a:noFill/>
          <a:ln w="9525" cap="flat" cmpd="sng">
            <a:solidFill>
              <a:schemeClr val="accent1"/>
            </a:solidFill>
            <a:prstDash val="solid"/>
            <a:round/>
            <a:headEnd type="none" w="sm" len="sm"/>
            <a:tailEnd type="none" w="sm" len="sm"/>
          </a:ln>
        </p:spPr>
      </p:cxnSp>
      <p:cxnSp>
        <p:nvCxnSpPr>
          <p:cNvPr id="291" name="Shape 291"/>
          <p:cNvCxnSpPr/>
          <p:nvPr/>
        </p:nvCxnSpPr>
        <p:spPr>
          <a:xfrm>
            <a:off x="6038288" y="1584011"/>
            <a:ext cx="82200" cy="4840200"/>
          </a:xfrm>
          <a:prstGeom prst="straightConnector1">
            <a:avLst/>
          </a:prstGeom>
          <a:noFill/>
          <a:ln w="9525" cap="flat" cmpd="sng">
            <a:solidFill>
              <a:schemeClr val="accent1"/>
            </a:solidFill>
            <a:prstDash val="solid"/>
            <a:round/>
            <a:headEnd type="none" w="sm" len="sm"/>
            <a:tailEnd type="none" w="sm" len="sm"/>
          </a:ln>
        </p:spPr>
      </p:cxnSp>
      <p:sp>
        <p:nvSpPr>
          <p:cNvPr id="292" name="Shape 292"/>
          <p:cNvSpPr/>
          <p:nvPr/>
        </p:nvSpPr>
        <p:spPr>
          <a:xfrm>
            <a:off x="1239625" y="1755500"/>
            <a:ext cx="4221900" cy="523200"/>
          </a:xfrm>
          <a:prstGeom prst="rect">
            <a:avLst/>
          </a:prstGeom>
          <a:solidFill>
            <a:srgbClr val="EAEEE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dk1"/>
                </a:solidFill>
                <a:latin typeface="Cabin"/>
                <a:ea typeface="Cabin"/>
                <a:cs typeface="Cabin"/>
                <a:sym typeface="Cabin"/>
              </a:rPr>
              <a:t>Your Descriptive Terms</a:t>
            </a:r>
            <a:endParaRPr sz="2800" b="0" i="0" u="none" strike="noStrike" cap="none">
              <a:solidFill>
                <a:schemeClr val="dk1"/>
              </a:solidFill>
              <a:latin typeface="Cabin"/>
              <a:ea typeface="Cabin"/>
              <a:cs typeface="Cabin"/>
              <a:sym typeface="Cabin"/>
            </a:endParaRPr>
          </a:p>
        </p:txBody>
      </p:sp>
      <p:sp>
        <p:nvSpPr>
          <p:cNvPr id="293" name="Shape 293"/>
          <p:cNvSpPr/>
          <p:nvPr/>
        </p:nvSpPr>
        <p:spPr>
          <a:xfrm>
            <a:off x="6936600" y="1755500"/>
            <a:ext cx="4221900" cy="523200"/>
          </a:xfrm>
          <a:prstGeom prst="rect">
            <a:avLst/>
          </a:prstGeom>
          <a:solidFill>
            <a:srgbClr val="EAEEE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dk1"/>
                </a:solidFill>
                <a:latin typeface="Cabin"/>
                <a:ea typeface="Cabin"/>
                <a:cs typeface="Cabin"/>
                <a:sym typeface="Cabin"/>
              </a:rPr>
              <a:t>Recommended Jobs</a:t>
            </a:r>
            <a:endParaRPr sz="2800" b="0" i="0" u="none" strike="noStrike" cap="none">
              <a:solidFill>
                <a:schemeClr val="dk1"/>
              </a:solidFill>
              <a:latin typeface="Cabin"/>
              <a:ea typeface="Cabin"/>
              <a:cs typeface="Cabin"/>
              <a:sym typeface="Cabin"/>
            </a:endParaRPr>
          </a:p>
        </p:txBody>
      </p:sp>
      <p:pic>
        <p:nvPicPr>
          <p:cNvPr id="294" name="Shape 294"/>
          <p:cNvPicPr preferRelativeResize="0"/>
          <p:nvPr/>
        </p:nvPicPr>
        <p:blipFill rotWithShape="1">
          <a:blip r:embed="rId8">
            <a:alphaModFix/>
          </a:blip>
          <a:srcRect/>
          <a:stretch/>
        </p:blipFill>
        <p:spPr>
          <a:xfrm>
            <a:off x="0" y="101514"/>
            <a:ext cx="12192000" cy="1074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rtl="0">
              <a:spcBef>
                <a:spcPts val="0"/>
              </a:spcBef>
              <a:spcAft>
                <a:spcPts val="0"/>
              </a:spcAft>
              <a:buClr>
                <a:srgbClr val="262626"/>
              </a:buClr>
              <a:buSzPts val="2800"/>
              <a:buFont typeface="Cabin"/>
              <a:buNone/>
            </a:pPr>
            <a:r>
              <a:rPr lang="en-US"/>
              <a:t>FUTURE BENEFITS</a:t>
            </a:r>
            <a:endParaRPr/>
          </a:p>
        </p:txBody>
      </p:sp>
      <p:sp>
        <p:nvSpPr>
          <p:cNvPr id="300" name="Shape 300"/>
          <p:cNvSpPr txBox="1">
            <a:spLocks noGrp="1"/>
          </p:cNvSpPr>
          <p:nvPr>
            <p:ph type="body" idx="1"/>
          </p:nvPr>
        </p:nvSpPr>
        <p:spPr>
          <a:xfrm>
            <a:off x="2371086" y="2606944"/>
            <a:ext cx="7729800" cy="31020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1000"/>
              </a:spcBef>
              <a:spcAft>
                <a:spcPts val="0"/>
              </a:spcAft>
              <a:buSzPts val="1600"/>
              <a:buChar char="●"/>
            </a:pPr>
            <a:r>
              <a:rPr lang="en-US"/>
              <a:t>Implementation of classifier algorithms can lead to conjoint analysis.</a:t>
            </a:r>
            <a:br>
              <a:rPr lang="en-US"/>
            </a:br>
            <a:r>
              <a:rPr lang="en-US"/>
              <a:t/>
            </a:r>
            <a:br>
              <a:rPr lang="en-US"/>
            </a:br>
            <a:r>
              <a:rPr lang="en-US"/>
              <a:t>Used in conjunction with click-stream data, we can find what job qualities are most important to certain users.</a:t>
            </a:r>
            <a:br>
              <a:rPr lang="en-US"/>
            </a:br>
            <a:endParaRPr/>
          </a:p>
          <a:p>
            <a:pPr marL="457200" marR="0" lvl="0" indent="-342900" algn="l" rtl="0">
              <a:lnSpc>
                <a:spcPct val="100000"/>
              </a:lnSpc>
              <a:spcBef>
                <a:spcPts val="0"/>
              </a:spcBef>
              <a:spcAft>
                <a:spcPts val="0"/>
              </a:spcAft>
              <a:buSzPts val="1800"/>
              <a:buChar char="●"/>
            </a:pPr>
            <a:r>
              <a:rPr lang="en-US"/>
              <a:t>Monster can start to build profiles and gain even more insights into the market.</a:t>
            </a:r>
            <a:endParaRPr/>
          </a:p>
          <a:p>
            <a:pPr marL="1371600" marR="0" lvl="1" indent="-330200" algn="l" rtl="0">
              <a:lnSpc>
                <a:spcPct val="100000"/>
              </a:lnSpc>
              <a:spcBef>
                <a:spcPts val="0"/>
              </a:spcBef>
              <a:spcAft>
                <a:spcPts val="0"/>
              </a:spcAft>
              <a:buSzPts val="1600"/>
              <a:buChar char="○"/>
            </a:pPr>
            <a:r>
              <a:rPr lang="en-US"/>
              <a:t>Since monster has a large focus on profits, this can lead to consulting, sales, or more.</a:t>
            </a:r>
            <a:endParaRPr/>
          </a:p>
          <a:p>
            <a:pPr marL="0" marR="0" lvl="0" indent="0" algn="l" rtl="0">
              <a:lnSpc>
                <a:spcPct val="100000"/>
              </a:lnSpc>
              <a:spcBef>
                <a:spcPts val="1000"/>
              </a:spcBef>
              <a:spcAft>
                <a:spcPts val="0"/>
              </a:spcAft>
              <a:buNone/>
            </a:pPr>
            <a:endParaRPr sz="1600"/>
          </a:p>
        </p:txBody>
      </p:sp>
      <p:pic>
        <p:nvPicPr>
          <p:cNvPr id="301" name="Shape 301"/>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cxnSp>
        <p:nvCxnSpPr>
          <p:cNvPr id="306" name="Shape 306"/>
          <p:cNvCxnSpPr/>
          <p:nvPr/>
        </p:nvCxnSpPr>
        <p:spPr>
          <a:xfrm>
            <a:off x="0" y="1242646"/>
            <a:ext cx="12192000" cy="0"/>
          </a:xfrm>
          <a:prstGeom prst="straightConnector1">
            <a:avLst/>
          </a:prstGeom>
          <a:noFill/>
          <a:ln w="9525" cap="flat" cmpd="sng">
            <a:solidFill>
              <a:schemeClr val="accent1"/>
            </a:solidFill>
            <a:prstDash val="solid"/>
            <a:round/>
            <a:headEnd type="none" w="sm" len="sm"/>
            <a:tailEnd type="none" w="sm" len="sm"/>
          </a:ln>
        </p:spPr>
      </p:cxnSp>
      <p:cxnSp>
        <p:nvCxnSpPr>
          <p:cNvPr id="307" name="Shape 307"/>
          <p:cNvCxnSpPr/>
          <p:nvPr/>
        </p:nvCxnSpPr>
        <p:spPr>
          <a:xfrm flipH="1">
            <a:off x="5769000" y="1584011"/>
            <a:ext cx="22200" cy="4898100"/>
          </a:xfrm>
          <a:prstGeom prst="straightConnector1">
            <a:avLst/>
          </a:prstGeom>
          <a:noFill/>
          <a:ln w="9525" cap="flat" cmpd="sng">
            <a:solidFill>
              <a:schemeClr val="accent1"/>
            </a:solidFill>
            <a:prstDash val="solid"/>
            <a:round/>
            <a:headEnd type="none" w="sm" len="sm"/>
            <a:tailEnd type="none" w="sm" len="sm"/>
          </a:ln>
        </p:spPr>
      </p:cxnSp>
      <p:sp>
        <p:nvSpPr>
          <p:cNvPr id="308" name="Shape 308"/>
          <p:cNvSpPr/>
          <p:nvPr/>
        </p:nvSpPr>
        <p:spPr>
          <a:xfrm>
            <a:off x="1252850" y="1309075"/>
            <a:ext cx="3614400" cy="523200"/>
          </a:xfrm>
          <a:prstGeom prst="rect">
            <a:avLst/>
          </a:prstGeom>
          <a:solidFill>
            <a:srgbClr val="EAEEE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0" i="0" u="none" strike="noStrike" cap="none">
                <a:solidFill>
                  <a:schemeClr val="dk1"/>
                </a:solidFill>
                <a:latin typeface="Cabin"/>
                <a:ea typeface="Cabin"/>
                <a:cs typeface="Cabin"/>
                <a:sym typeface="Cabin"/>
              </a:rPr>
              <a:t>Recommended Jobs</a:t>
            </a:r>
            <a:endParaRPr sz="2800" b="0" i="0" u="none" strike="noStrike" cap="none">
              <a:solidFill>
                <a:schemeClr val="dk1"/>
              </a:solidFill>
              <a:latin typeface="Cabin"/>
              <a:ea typeface="Cabin"/>
              <a:cs typeface="Cabin"/>
              <a:sym typeface="Cabin"/>
            </a:endParaRPr>
          </a:p>
        </p:txBody>
      </p:sp>
      <p:pic>
        <p:nvPicPr>
          <p:cNvPr id="309" name="Shape 309"/>
          <p:cNvPicPr preferRelativeResize="0"/>
          <p:nvPr/>
        </p:nvPicPr>
        <p:blipFill>
          <a:blip r:embed="rId3">
            <a:alphaModFix/>
          </a:blip>
          <a:stretch>
            <a:fillRect/>
          </a:stretch>
        </p:blipFill>
        <p:spPr>
          <a:xfrm>
            <a:off x="1252850" y="1898697"/>
            <a:ext cx="3470503" cy="2144425"/>
          </a:xfrm>
          <a:prstGeom prst="rect">
            <a:avLst/>
          </a:prstGeom>
          <a:noFill/>
          <a:ln>
            <a:noFill/>
          </a:ln>
        </p:spPr>
      </p:pic>
      <p:pic>
        <p:nvPicPr>
          <p:cNvPr id="310" name="Shape 310"/>
          <p:cNvPicPr preferRelativeResize="0"/>
          <p:nvPr/>
        </p:nvPicPr>
        <p:blipFill>
          <a:blip r:embed="rId4">
            <a:alphaModFix/>
          </a:blip>
          <a:stretch>
            <a:fillRect/>
          </a:stretch>
        </p:blipFill>
        <p:spPr>
          <a:xfrm>
            <a:off x="1311675" y="4043125"/>
            <a:ext cx="3470501" cy="2633925"/>
          </a:xfrm>
          <a:prstGeom prst="rect">
            <a:avLst/>
          </a:prstGeom>
          <a:noFill/>
          <a:ln>
            <a:noFill/>
          </a:ln>
        </p:spPr>
      </p:pic>
      <p:pic>
        <p:nvPicPr>
          <p:cNvPr id="311" name="Shape 311"/>
          <p:cNvPicPr preferRelativeResize="0"/>
          <p:nvPr/>
        </p:nvPicPr>
        <p:blipFill>
          <a:blip r:embed="rId5">
            <a:alphaModFix/>
          </a:blip>
          <a:stretch>
            <a:fillRect/>
          </a:stretch>
        </p:blipFill>
        <p:spPr>
          <a:xfrm>
            <a:off x="6132938" y="2351709"/>
            <a:ext cx="5816475" cy="3304800"/>
          </a:xfrm>
          <a:prstGeom prst="rect">
            <a:avLst/>
          </a:prstGeom>
          <a:noFill/>
          <a:ln>
            <a:noFill/>
          </a:ln>
        </p:spPr>
      </p:pic>
      <p:cxnSp>
        <p:nvCxnSpPr>
          <p:cNvPr id="312" name="Shape 312"/>
          <p:cNvCxnSpPr/>
          <p:nvPr/>
        </p:nvCxnSpPr>
        <p:spPr>
          <a:xfrm rot="10800000" flipH="1">
            <a:off x="4050500" y="4389225"/>
            <a:ext cx="2443200" cy="1092900"/>
          </a:xfrm>
          <a:prstGeom prst="straightConnector1">
            <a:avLst/>
          </a:prstGeom>
          <a:noFill/>
          <a:ln w="9525" cap="flat" cmpd="sng">
            <a:solidFill>
              <a:srgbClr val="6D9EEB"/>
            </a:solidFill>
            <a:prstDash val="solid"/>
            <a:round/>
            <a:headEnd type="none" w="med" len="med"/>
            <a:tailEnd type="triangle" w="med" len="med"/>
          </a:ln>
        </p:spPr>
      </p:cxnSp>
      <p:cxnSp>
        <p:nvCxnSpPr>
          <p:cNvPr id="313" name="Shape 313"/>
          <p:cNvCxnSpPr/>
          <p:nvPr/>
        </p:nvCxnSpPr>
        <p:spPr>
          <a:xfrm rot="10800000" flipH="1">
            <a:off x="4050500" y="4474900"/>
            <a:ext cx="2421900" cy="1383600"/>
          </a:xfrm>
          <a:prstGeom prst="straightConnector1">
            <a:avLst/>
          </a:prstGeom>
          <a:noFill/>
          <a:ln w="9525" cap="flat" cmpd="sng">
            <a:solidFill>
              <a:srgbClr val="6D9EEB"/>
            </a:solidFill>
            <a:prstDash val="solid"/>
            <a:round/>
            <a:headEnd type="none" w="med" len="med"/>
            <a:tailEnd type="triangle" w="med" len="med"/>
          </a:ln>
        </p:spPr>
      </p:cxnSp>
      <p:cxnSp>
        <p:nvCxnSpPr>
          <p:cNvPr id="314" name="Shape 314"/>
          <p:cNvCxnSpPr/>
          <p:nvPr/>
        </p:nvCxnSpPr>
        <p:spPr>
          <a:xfrm>
            <a:off x="4157675" y="3657200"/>
            <a:ext cx="2314500" cy="710400"/>
          </a:xfrm>
          <a:prstGeom prst="straightConnector1">
            <a:avLst/>
          </a:prstGeom>
          <a:noFill/>
          <a:ln w="9525" cap="flat" cmpd="sng">
            <a:solidFill>
              <a:srgbClr val="6D9EEB"/>
            </a:solidFill>
            <a:prstDash val="solid"/>
            <a:round/>
            <a:headEnd type="none" w="med" len="med"/>
            <a:tailEnd type="triangle" w="med" len="med"/>
          </a:ln>
        </p:spPr>
      </p:cxnSp>
      <p:sp>
        <p:nvSpPr>
          <p:cNvPr id="315" name="Shape 315"/>
          <p:cNvSpPr/>
          <p:nvPr/>
        </p:nvSpPr>
        <p:spPr>
          <a:xfrm>
            <a:off x="7233963" y="1309075"/>
            <a:ext cx="3614400" cy="523200"/>
          </a:xfrm>
          <a:prstGeom prst="rect">
            <a:avLst/>
          </a:prstGeom>
          <a:solidFill>
            <a:srgbClr val="EAEEE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bin"/>
                <a:ea typeface="Cabin"/>
                <a:cs typeface="Cabin"/>
                <a:sym typeface="Cabin"/>
              </a:rPr>
              <a:t>Conjoint Analysis</a:t>
            </a:r>
            <a:endParaRPr sz="2000">
              <a:solidFill>
                <a:schemeClr val="dk1"/>
              </a:solidFill>
              <a:latin typeface="Cabin"/>
              <a:ea typeface="Cabin"/>
              <a:cs typeface="Cabin"/>
              <a:sym typeface="Cabin"/>
            </a:endParaRPr>
          </a:p>
        </p:txBody>
      </p:sp>
      <p:sp>
        <p:nvSpPr>
          <p:cNvPr id="316" name="Shape 316"/>
          <p:cNvSpPr txBox="1"/>
          <p:nvPr/>
        </p:nvSpPr>
        <p:spPr>
          <a:xfrm>
            <a:off x="6472175" y="5656500"/>
            <a:ext cx="49722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1600" i="1">
                <a:solidFill>
                  <a:schemeClr val="dk1"/>
                </a:solidFill>
                <a:latin typeface="Cabin"/>
                <a:ea typeface="Cabin"/>
                <a:cs typeface="Cabin"/>
                <a:sym typeface="Cabin"/>
              </a:rPr>
              <a:t>(Attributes sourced from Sentiment Analysis)</a:t>
            </a:r>
            <a:endParaRPr sz="1600" i="1"/>
          </a:p>
        </p:txBody>
      </p:sp>
      <p:sp>
        <p:nvSpPr>
          <p:cNvPr id="317" name="Shape 317"/>
          <p:cNvSpPr txBox="1">
            <a:spLocks noGrp="1"/>
          </p:cNvSpPr>
          <p:nvPr>
            <p:ph type="title"/>
          </p:nvPr>
        </p:nvSpPr>
        <p:spPr>
          <a:xfrm>
            <a:off x="1872425" y="-12375"/>
            <a:ext cx="91590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UTILIZING DATA TO OPTIMIZE SENTIMENT DATABASE</a:t>
            </a:r>
            <a:endParaRPr sz="2800" b="0" i="0" u="none" strike="noStrike" cap="none">
              <a:solidFill>
                <a:srgbClr val="262626"/>
              </a:solidFill>
              <a:latin typeface="Cabin"/>
              <a:ea typeface="Cabin"/>
              <a:cs typeface="Cabin"/>
              <a:sym typeface="Cabi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BUSINESS RECOMMENDATION #2</a:t>
            </a:r>
            <a:endParaRPr sz="2800" b="0" i="0" u="none" strike="noStrike" cap="none">
              <a:solidFill>
                <a:srgbClr val="262626"/>
              </a:solidFill>
              <a:latin typeface="Cabin"/>
              <a:ea typeface="Cabin"/>
              <a:cs typeface="Cabin"/>
              <a:sym typeface="Cabin"/>
            </a:endParaRPr>
          </a:p>
        </p:txBody>
      </p:sp>
      <p:sp>
        <p:nvSpPr>
          <p:cNvPr id="323" name="Shape 323"/>
          <p:cNvSpPr txBox="1">
            <a:spLocks noGrp="1"/>
          </p:cNvSpPr>
          <p:nvPr>
            <p:ph type="body" idx="1"/>
          </p:nvPr>
        </p:nvSpPr>
        <p:spPr>
          <a:xfrm>
            <a:off x="2371075" y="2606948"/>
            <a:ext cx="7729800" cy="19866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1000"/>
              </a:spcBef>
              <a:spcAft>
                <a:spcPts val="0"/>
              </a:spcAft>
              <a:buSzPts val="1800"/>
              <a:buAutoNum type="arabicPeriod"/>
            </a:pPr>
            <a:r>
              <a:rPr lang="en-US" sz="1600">
                <a:solidFill>
                  <a:srgbClr val="999999"/>
                </a:solidFill>
              </a:rPr>
              <a:t>Implement classifier algorithms to analyze job seeker resumes and then suggest jobs for them!</a:t>
            </a:r>
            <a:r>
              <a:rPr lang="en-US"/>
              <a:t/>
            </a:r>
            <a:br>
              <a:rPr lang="en-US"/>
            </a:br>
            <a:endParaRPr/>
          </a:p>
          <a:p>
            <a:pPr marL="457200" marR="0" lvl="0" indent="-342900" algn="l" rtl="0">
              <a:lnSpc>
                <a:spcPct val="100000"/>
              </a:lnSpc>
              <a:spcBef>
                <a:spcPts val="0"/>
              </a:spcBef>
              <a:spcAft>
                <a:spcPts val="0"/>
              </a:spcAft>
              <a:buSzPts val="1800"/>
              <a:buAutoNum type="arabicPeriod"/>
            </a:pPr>
            <a:r>
              <a:rPr lang="en-US"/>
              <a:t>Promote a new brand of credibility by </a:t>
            </a:r>
            <a:r>
              <a:rPr lang="en-US" b="1"/>
              <a:t>Optimizing the search engine</a:t>
            </a:r>
            <a:endParaRPr b="1"/>
          </a:p>
          <a:p>
            <a:pPr marL="0" marR="0" lvl="0" indent="0" algn="l" rtl="0">
              <a:lnSpc>
                <a:spcPct val="100000"/>
              </a:lnSpc>
              <a:spcBef>
                <a:spcPts val="1000"/>
              </a:spcBef>
              <a:spcAft>
                <a:spcPts val="0"/>
              </a:spcAft>
              <a:buNone/>
            </a:pPr>
            <a:endParaRPr sz="1600"/>
          </a:p>
        </p:txBody>
      </p:sp>
      <p:pic>
        <p:nvPicPr>
          <p:cNvPr id="324" name="Shape 324"/>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325" name="Shape 325"/>
          <p:cNvSpPr txBox="1">
            <a:spLocks noGrp="1"/>
          </p:cNvSpPr>
          <p:nvPr>
            <p:ph type="body" idx="1"/>
          </p:nvPr>
        </p:nvSpPr>
        <p:spPr>
          <a:xfrm>
            <a:off x="2371075" y="3902651"/>
            <a:ext cx="7729800" cy="1749300"/>
          </a:xfrm>
          <a:prstGeom prst="rect">
            <a:avLst/>
          </a:prstGeom>
          <a:noFill/>
          <a:ln>
            <a:noFill/>
          </a:ln>
        </p:spPr>
        <p:txBody>
          <a:bodyPr spcFirstLastPara="1" wrap="square" lIns="91425" tIns="45700" rIns="91425" bIns="45700" anchor="t" anchorCtr="0">
            <a:noAutofit/>
          </a:bodyPr>
          <a:lstStyle/>
          <a:p>
            <a:pPr marL="0" lvl="0" indent="0" rtl="0">
              <a:spcBef>
                <a:spcPts val="1000"/>
              </a:spcBef>
              <a:spcAft>
                <a:spcPts val="0"/>
              </a:spcAft>
              <a:buNone/>
            </a:pPr>
            <a:r>
              <a:rPr lang="en-US" sz="1600"/>
              <a:t>Benefits:</a:t>
            </a:r>
            <a:endParaRPr sz="1600"/>
          </a:p>
          <a:p>
            <a:pPr marL="457200" lvl="0" indent="-330200" rtl="0">
              <a:spcBef>
                <a:spcPts val="1000"/>
              </a:spcBef>
              <a:spcAft>
                <a:spcPts val="0"/>
              </a:spcAft>
              <a:buSzPts val="1600"/>
              <a:buChar char="●"/>
            </a:pPr>
            <a:r>
              <a:rPr lang="en-US" sz="1600"/>
              <a:t>Data collection</a:t>
            </a:r>
            <a:endParaRPr sz="1600"/>
          </a:p>
          <a:p>
            <a:pPr marL="457200" lvl="0" indent="-330200" rtl="0">
              <a:spcBef>
                <a:spcPts val="0"/>
              </a:spcBef>
              <a:spcAft>
                <a:spcPts val="0"/>
              </a:spcAft>
              <a:buSzPts val="1600"/>
              <a:buChar char="●"/>
            </a:pPr>
            <a:r>
              <a:rPr lang="en-US" sz="1600"/>
              <a:t>More accurate results</a:t>
            </a:r>
            <a:endParaRPr sz="1600"/>
          </a:p>
          <a:p>
            <a:pPr marL="457200" lvl="0" indent="-330200" rtl="0">
              <a:spcBef>
                <a:spcPts val="0"/>
              </a:spcBef>
              <a:spcAft>
                <a:spcPts val="0"/>
              </a:spcAft>
              <a:buSzPts val="1600"/>
              <a:buChar char="●"/>
            </a:pPr>
            <a:r>
              <a:rPr lang="en-US" sz="1600"/>
              <a:t>Again, Improved Customer Experience</a:t>
            </a:r>
            <a:endParaRPr sz="1600"/>
          </a:p>
          <a:p>
            <a:pPr marL="0" lvl="0" indent="0" rtl="0">
              <a:spcBef>
                <a:spcPts val="1000"/>
              </a:spcBef>
              <a:spcAft>
                <a:spcPts val="0"/>
              </a:spcAft>
              <a:buNone/>
            </a:pPr>
            <a:endParaRPr sz="1600"/>
          </a:p>
          <a:p>
            <a:pPr marL="0" lvl="0" indent="0" rtl="0">
              <a:spcBef>
                <a:spcPts val="1000"/>
              </a:spcBef>
              <a:spcAft>
                <a:spcPts val="0"/>
              </a:spcAft>
              <a:buNone/>
            </a:pPr>
            <a:endParaRPr/>
          </a:p>
          <a:p>
            <a:pPr marL="0" marR="0" lvl="0" indent="0" algn="l" rtl="0">
              <a:lnSpc>
                <a:spcPct val="100000"/>
              </a:lnSpc>
              <a:spcBef>
                <a:spcPts val="100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4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fade">
                                      <p:cBhvr>
                                        <p:cTn id="12" dur="10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Shape 331"/>
          <p:cNvPicPr preferRelativeResize="0"/>
          <p:nvPr/>
        </p:nvPicPr>
        <p:blipFill rotWithShape="1">
          <a:blip r:embed="rId3">
            <a:alphaModFix/>
          </a:blip>
          <a:srcRect l="2185" t="13960" r="2395" b="6900"/>
          <a:stretch/>
        </p:blipFill>
        <p:spPr>
          <a:xfrm>
            <a:off x="364325" y="0"/>
            <a:ext cx="11827675" cy="6858001"/>
          </a:xfrm>
          <a:prstGeom prst="rect">
            <a:avLst/>
          </a:prstGeom>
          <a:noFill/>
          <a:ln>
            <a:noFill/>
          </a:ln>
        </p:spPr>
      </p:pic>
      <p:sp>
        <p:nvSpPr>
          <p:cNvPr id="332" name="Shape 332"/>
          <p:cNvSpPr/>
          <p:nvPr/>
        </p:nvSpPr>
        <p:spPr>
          <a:xfrm>
            <a:off x="1067025" y="2161175"/>
            <a:ext cx="10415700" cy="1037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txBox="1"/>
          <p:nvPr/>
        </p:nvSpPr>
        <p:spPr>
          <a:xfrm>
            <a:off x="364325" y="3604950"/>
            <a:ext cx="4125000" cy="1037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800">
                <a:latin typeface="Cabin"/>
                <a:ea typeface="Cabin"/>
                <a:cs typeface="Cabin"/>
                <a:sym typeface="Cabin"/>
              </a:rPr>
              <a:t>If a job is specifically Non-IT job.</a:t>
            </a:r>
            <a:endParaRPr sz="1800">
              <a:latin typeface="Cabin"/>
              <a:ea typeface="Cabin"/>
              <a:cs typeface="Cabin"/>
              <a:sym typeface="Cabin"/>
            </a:endParaRPr>
          </a:p>
          <a:p>
            <a:pPr marL="0" lvl="0" indent="0" rtl="0">
              <a:spcBef>
                <a:spcPts val="0"/>
              </a:spcBef>
              <a:spcAft>
                <a:spcPts val="0"/>
              </a:spcAft>
              <a:buNone/>
            </a:pPr>
            <a:endParaRPr sz="1800">
              <a:latin typeface="Cabin"/>
              <a:ea typeface="Cabin"/>
              <a:cs typeface="Cabin"/>
              <a:sym typeface="Cabin"/>
            </a:endParaRPr>
          </a:p>
          <a:p>
            <a:pPr marL="0" lvl="0" indent="0" rtl="0">
              <a:spcBef>
                <a:spcPts val="0"/>
              </a:spcBef>
              <a:spcAft>
                <a:spcPts val="0"/>
              </a:spcAft>
              <a:buNone/>
            </a:pPr>
            <a:r>
              <a:rPr lang="en-US" sz="1800">
                <a:latin typeface="Cabin"/>
                <a:ea typeface="Cabin"/>
                <a:cs typeface="Cabin"/>
                <a:sym typeface="Cabin"/>
              </a:rPr>
              <a:t>How does it show up?</a:t>
            </a:r>
            <a:endParaRPr sz="1800">
              <a:latin typeface="Cabin"/>
              <a:ea typeface="Cabin"/>
              <a:cs typeface="Cabin"/>
              <a:sym typeface="Cabi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l="2185" t="13960" r="2395" b="6900"/>
          <a:stretch/>
        </p:blipFill>
        <p:spPr>
          <a:xfrm>
            <a:off x="364325" y="0"/>
            <a:ext cx="11827675" cy="6858001"/>
          </a:xfrm>
          <a:prstGeom prst="rect">
            <a:avLst/>
          </a:prstGeom>
          <a:noFill/>
          <a:ln>
            <a:noFill/>
          </a:ln>
        </p:spPr>
      </p:pic>
      <p:sp>
        <p:nvSpPr>
          <p:cNvPr id="340" name="Shape 340"/>
          <p:cNvSpPr/>
          <p:nvPr/>
        </p:nvSpPr>
        <p:spPr>
          <a:xfrm rot="10800000" flipH="1">
            <a:off x="4489325" y="3198775"/>
            <a:ext cx="6993300" cy="36096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txBox="1"/>
          <p:nvPr/>
        </p:nvSpPr>
        <p:spPr>
          <a:xfrm>
            <a:off x="364325" y="3604950"/>
            <a:ext cx="4125000" cy="1353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US" sz="1800">
                <a:latin typeface="Cabin"/>
                <a:ea typeface="Cabin"/>
                <a:cs typeface="Cabin"/>
                <a:sym typeface="Cabin"/>
              </a:rPr>
              <a:t>Instead, the job search should include the terms found in the description!</a:t>
            </a:r>
            <a:endParaRPr sz="1800">
              <a:latin typeface="Cabin"/>
              <a:ea typeface="Cabin"/>
              <a:cs typeface="Cabin"/>
              <a:sym typeface="Cabin"/>
            </a:endParaRPr>
          </a:p>
          <a:p>
            <a:pPr marL="0" lvl="0" indent="0">
              <a:spcBef>
                <a:spcPts val="0"/>
              </a:spcBef>
              <a:spcAft>
                <a:spcPts val="0"/>
              </a:spcAft>
              <a:buNone/>
            </a:pPr>
            <a:endParaRPr sz="1800">
              <a:latin typeface="Cabin"/>
              <a:ea typeface="Cabin"/>
              <a:cs typeface="Cabin"/>
              <a:sym typeface="Cabin"/>
            </a:endParaRPr>
          </a:p>
          <a:p>
            <a:pPr marL="0" lvl="0" indent="0" rtl="0">
              <a:spcBef>
                <a:spcPts val="0"/>
              </a:spcBef>
              <a:spcAft>
                <a:spcPts val="0"/>
              </a:spcAft>
              <a:buNone/>
            </a:pPr>
            <a:r>
              <a:rPr lang="en-US" sz="1800">
                <a:latin typeface="Cabin"/>
                <a:ea typeface="Cabin"/>
                <a:cs typeface="Cabin"/>
                <a:sym typeface="Cabin"/>
              </a:rPr>
              <a:t>This will add richness to search results</a:t>
            </a:r>
            <a:endParaRPr sz="1800">
              <a:latin typeface="Cabin"/>
              <a:ea typeface="Cabin"/>
              <a:cs typeface="Cabin"/>
              <a:sym typeface="Cabin"/>
            </a:endParaRPr>
          </a:p>
        </p:txBody>
      </p:sp>
      <p:sp>
        <p:nvSpPr>
          <p:cNvPr id="342" name="Shape 342"/>
          <p:cNvSpPr txBox="1"/>
          <p:nvPr/>
        </p:nvSpPr>
        <p:spPr>
          <a:xfrm>
            <a:off x="5285626" y="2025800"/>
            <a:ext cx="1369200" cy="902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US" sz="2400">
                <a:latin typeface="Cabin"/>
                <a:ea typeface="Cabin"/>
                <a:cs typeface="Cabin"/>
                <a:sym typeface="Cabin"/>
              </a:rPr>
              <a:t>VISIO</a:t>
            </a:r>
            <a:endParaRPr sz="2400">
              <a:latin typeface="Cabin"/>
              <a:ea typeface="Cabin"/>
              <a:cs typeface="Cabin"/>
              <a:sym typeface="Cabin"/>
            </a:endParaRPr>
          </a:p>
        </p:txBody>
      </p:sp>
      <p:sp>
        <p:nvSpPr>
          <p:cNvPr id="343" name="Shape 343"/>
          <p:cNvSpPr txBox="1"/>
          <p:nvPr/>
        </p:nvSpPr>
        <p:spPr>
          <a:xfrm>
            <a:off x="7357625" y="1913000"/>
            <a:ext cx="4125000" cy="1128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en-US" sz="2400">
                <a:latin typeface="Cabin"/>
                <a:ea typeface="Cabin"/>
                <a:cs typeface="Cabin"/>
                <a:sym typeface="Cabin"/>
              </a:rPr>
              <a:t>ASSESSMENT OF CONTROLS</a:t>
            </a:r>
            <a:endParaRPr sz="2400">
              <a:latin typeface="Cabin"/>
              <a:ea typeface="Cabin"/>
              <a:cs typeface="Cabin"/>
              <a:sym typeface="Cabin"/>
            </a:endParaRPr>
          </a:p>
        </p:txBody>
      </p:sp>
      <p:cxnSp>
        <p:nvCxnSpPr>
          <p:cNvPr id="344" name="Shape 344"/>
          <p:cNvCxnSpPr>
            <a:stCxn id="342" idx="2"/>
          </p:cNvCxnSpPr>
          <p:nvPr/>
        </p:nvCxnSpPr>
        <p:spPr>
          <a:xfrm flipH="1">
            <a:off x="5414326" y="2928200"/>
            <a:ext cx="555900" cy="2955300"/>
          </a:xfrm>
          <a:prstGeom prst="straightConnector1">
            <a:avLst/>
          </a:prstGeom>
          <a:noFill/>
          <a:ln w="9525" cap="flat" cmpd="sng">
            <a:solidFill>
              <a:schemeClr val="dk2"/>
            </a:solidFill>
            <a:prstDash val="solid"/>
            <a:round/>
            <a:headEnd type="none" w="med" len="med"/>
            <a:tailEnd type="none" w="med" len="med"/>
          </a:ln>
        </p:spPr>
      </p:cxnSp>
      <p:cxnSp>
        <p:nvCxnSpPr>
          <p:cNvPr id="345" name="Shape 345"/>
          <p:cNvCxnSpPr/>
          <p:nvPr/>
        </p:nvCxnSpPr>
        <p:spPr>
          <a:xfrm rot="10800000" flipH="1">
            <a:off x="7128700" y="2499525"/>
            <a:ext cx="1692000" cy="295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300"/>
                                        <p:tgtEl>
                                          <p:spTgt spid="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0"/>
                                        </p:tgtEl>
                                        <p:attrNameLst>
                                          <p:attrName>style.visibility</p:attrName>
                                        </p:attrNameLst>
                                      </p:cBhvr>
                                      <p:to>
                                        <p:strVal val="visible"/>
                                      </p:to>
                                    </p:set>
                                    <p:animEffect transition="in" filter="fade">
                                      <p:cBhvr>
                                        <p:cTn id="12" dur="400"/>
                                        <p:tgtEl>
                                          <p:spTgt spid="3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fade">
                                      <p:cBhvr>
                                        <p:cTn id="17" dur="1000"/>
                                        <p:tgtEl>
                                          <p:spTgt spid="342"/>
                                        </p:tgtEl>
                                      </p:cBhvr>
                                    </p:animEffect>
                                  </p:childTnLst>
                                </p:cTn>
                              </p:par>
                              <p:par>
                                <p:cTn id="18" presetID="10" presetClass="entr" presetSubtype="0" fill="hold" nodeType="withEffect">
                                  <p:stCondLst>
                                    <p:cond delay="0"/>
                                  </p:stCondLst>
                                  <p:childTnLst>
                                    <p:set>
                                      <p:cBhvr>
                                        <p:cTn id="19" dur="1" fill="hold">
                                          <p:stCondLst>
                                            <p:cond delay="0"/>
                                          </p:stCondLst>
                                        </p:cTn>
                                        <p:tgtEl>
                                          <p:spTgt spid="343"/>
                                        </p:tgtEl>
                                        <p:attrNameLst>
                                          <p:attrName>style.visibility</p:attrName>
                                        </p:attrNameLst>
                                      </p:cBhvr>
                                      <p:to>
                                        <p:strVal val="visible"/>
                                      </p:to>
                                    </p:set>
                                    <p:animEffect transition="in" filter="fade">
                                      <p:cBhvr>
                                        <p:cTn id="20" dur="1000"/>
                                        <p:tgtEl>
                                          <p:spTgt spid="343"/>
                                        </p:tgtEl>
                                      </p:cBhvr>
                                    </p:animEffect>
                                  </p:childTnLst>
                                </p:cTn>
                              </p:par>
                              <p:par>
                                <p:cTn id="21" presetID="10" presetClass="entr" presetSubtype="0" fill="hold" nodeType="withEffect">
                                  <p:stCondLst>
                                    <p:cond delay="0"/>
                                  </p:stCondLst>
                                  <p:childTnLst>
                                    <p:set>
                                      <p:cBhvr>
                                        <p:cTn id="22" dur="1" fill="hold">
                                          <p:stCondLst>
                                            <p:cond delay="0"/>
                                          </p:stCondLst>
                                        </p:cTn>
                                        <p:tgtEl>
                                          <p:spTgt spid="345"/>
                                        </p:tgtEl>
                                        <p:attrNameLst>
                                          <p:attrName>style.visibility</p:attrName>
                                        </p:attrNameLst>
                                      </p:cBhvr>
                                      <p:to>
                                        <p:strVal val="visible"/>
                                      </p:to>
                                    </p:set>
                                    <p:animEffect transition="in" filter="fade">
                                      <p:cBhvr>
                                        <p:cTn id="23" dur="1000"/>
                                        <p:tgtEl>
                                          <p:spTgt spid="345"/>
                                        </p:tgtEl>
                                      </p:cBhvr>
                                    </p:animEffect>
                                  </p:childTnLst>
                                </p:cTn>
                              </p:par>
                              <p:par>
                                <p:cTn id="24" presetID="10" presetClass="entr" presetSubtype="0" fill="hold" nodeType="withEffect">
                                  <p:stCondLst>
                                    <p:cond delay="0"/>
                                  </p:stCondLst>
                                  <p:childTnLst>
                                    <p:set>
                                      <p:cBhvr>
                                        <p:cTn id="25" dur="1" fill="hold">
                                          <p:stCondLst>
                                            <p:cond delay="0"/>
                                          </p:stCondLst>
                                        </p:cTn>
                                        <p:tgtEl>
                                          <p:spTgt spid="344"/>
                                        </p:tgtEl>
                                        <p:attrNameLst>
                                          <p:attrName>style.visibility</p:attrName>
                                        </p:attrNameLst>
                                      </p:cBhvr>
                                      <p:to>
                                        <p:strVal val="visible"/>
                                      </p:to>
                                    </p:set>
                                    <p:animEffect transition="in" filter="fade">
                                      <p:cBhvr>
                                        <p:cTn id="26"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231136" y="964692"/>
            <a:ext cx="7729800" cy="1188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BUSINESS RECOMMENDATION #</a:t>
            </a:r>
            <a:r>
              <a:rPr lang="en-US"/>
              <a:t>3</a:t>
            </a:r>
            <a:endParaRPr sz="2800" b="0" i="0" u="none" strike="noStrike" cap="none">
              <a:solidFill>
                <a:srgbClr val="262626"/>
              </a:solidFill>
              <a:latin typeface="Cabin"/>
              <a:ea typeface="Cabin"/>
              <a:cs typeface="Cabin"/>
              <a:sym typeface="Cabin"/>
            </a:endParaRPr>
          </a:p>
        </p:txBody>
      </p:sp>
      <p:sp>
        <p:nvSpPr>
          <p:cNvPr id="351" name="Shape 351"/>
          <p:cNvSpPr txBox="1">
            <a:spLocks noGrp="1"/>
          </p:cNvSpPr>
          <p:nvPr>
            <p:ph type="body" idx="1"/>
          </p:nvPr>
        </p:nvSpPr>
        <p:spPr>
          <a:xfrm>
            <a:off x="2371075" y="2606948"/>
            <a:ext cx="7729800" cy="19866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1000"/>
              </a:spcBef>
              <a:spcAft>
                <a:spcPts val="0"/>
              </a:spcAft>
              <a:buSzPts val="1600"/>
              <a:buAutoNum type="arabicPeriod"/>
            </a:pPr>
            <a:r>
              <a:rPr lang="en-US" sz="1600" b="1">
                <a:solidFill>
                  <a:srgbClr val="999999"/>
                </a:solidFill>
              </a:rPr>
              <a:t>Implement classifier algorithms</a:t>
            </a:r>
            <a:r>
              <a:rPr lang="en-US" sz="1600">
                <a:solidFill>
                  <a:srgbClr val="999999"/>
                </a:solidFill>
              </a:rPr>
              <a:t> to analyze job seeker resumes and then suggest jobs for them!</a:t>
            </a:r>
            <a:endParaRPr sz="1600">
              <a:solidFill>
                <a:srgbClr val="999999"/>
              </a:solidFill>
            </a:endParaRPr>
          </a:p>
          <a:p>
            <a:pPr marL="457200" lvl="0" indent="-330200" rtl="0">
              <a:spcBef>
                <a:spcPts val="0"/>
              </a:spcBef>
              <a:spcAft>
                <a:spcPts val="0"/>
              </a:spcAft>
              <a:buClr>
                <a:srgbClr val="999999"/>
              </a:buClr>
              <a:buSzPts val="1600"/>
              <a:buAutoNum type="arabicPeriod"/>
            </a:pPr>
            <a:r>
              <a:rPr lang="en-US" sz="1600">
                <a:solidFill>
                  <a:srgbClr val="999999"/>
                </a:solidFill>
              </a:rPr>
              <a:t>Promote a new brand of credibility by </a:t>
            </a:r>
            <a:r>
              <a:rPr lang="en-US" sz="1600" b="1">
                <a:solidFill>
                  <a:srgbClr val="999999"/>
                </a:solidFill>
              </a:rPr>
              <a:t>Optimizing the search engine</a:t>
            </a:r>
            <a:r>
              <a:rPr lang="en-US" sz="1600" b="1"/>
              <a:t/>
            </a:r>
            <a:br>
              <a:rPr lang="en-US" sz="1600" b="1"/>
            </a:br>
            <a:endParaRPr sz="1600" b="1"/>
          </a:p>
          <a:p>
            <a:pPr marL="457200" marR="0" lvl="0" indent="-342900" algn="l" rtl="0">
              <a:lnSpc>
                <a:spcPct val="100000"/>
              </a:lnSpc>
              <a:spcBef>
                <a:spcPts val="0"/>
              </a:spcBef>
              <a:spcAft>
                <a:spcPts val="0"/>
              </a:spcAft>
              <a:buSzPts val="1800"/>
              <a:buAutoNum type="arabicPeriod"/>
            </a:pPr>
            <a:r>
              <a:rPr lang="en-US" b="1"/>
              <a:t>Standardize Job Inputs</a:t>
            </a:r>
            <a:r>
              <a:rPr lang="en-US"/>
              <a:t> by bringing in public data sources and making use of topic modeling</a:t>
            </a:r>
            <a:endParaRPr/>
          </a:p>
          <a:p>
            <a:pPr marL="0" marR="0" lvl="0" indent="0" algn="l" rtl="0">
              <a:lnSpc>
                <a:spcPct val="100000"/>
              </a:lnSpc>
              <a:spcBef>
                <a:spcPts val="1000"/>
              </a:spcBef>
              <a:spcAft>
                <a:spcPts val="0"/>
              </a:spcAft>
              <a:buNone/>
            </a:pPr>
            <a:endParaRPr sz="1600"/>
          </a:p>
        </p:txBody>
      </p:sp>
      <p:pic>
        <p:nvPicPr>
          <p:cNvPr id="352" name="Shape 352"/>
          <p:cNvPicPr preferRelativeResize="0"/>
          <p:nvPr/>
        </p:nvPicPr>
        <p:blipFill rotWithShape="1">
          <a:blip r:embed="rId3">
            <a:alphaModFix/>
          </a:blip>
          <a:srcRect/>
          <a:stretch/>
        </p:blipFill>
        <p:spPr>
          <a:xfrm>
            <a:off x="0" y="5562214"/>
            <a:ext cx="970387" cy="1295786"/>
          </a:xfrm>
          <a:prstGeom prst="rect">
            <a:avLst/>
          </a:prstGeom>
          <a:noFill/>
          <a:ln>
            <a:noFill/>
          </a:ln>
        </p:spPr>
      </p:pic>
      <p:sp>
        <p:nvSpPr>
          <p:cNvPr id="353" name="Shape 353"/>
          <p:cNvSpPr txBox="1">
            <a:spLocks noGrp="1"/>
          </p:cNvSpPr>
          <p:nvPr>
            <p:ph type="body" idx="1"/>
          </p:nvPr>
        </p:nvSpPr>
        <p:spPr>
          <a:xfrm>
            <a:off x="2371075" y="4406951"/>
            <a:ext cx="7729800" cy="1749300"/>
          </a:xfrm>
          <a:prstGeom prst="rect">
            <a:avLst/>
          </a:prstGeom>
          <a:noFill/>
          <a:ln>
            <a:noFill/>
          </a:ln>
        </p:spPr>
        <p:txBody>
          <a:bodyPr spcFirstLastPara="1" wrap="square" lIns="91425" tIns="45700" rIns="91425" bIns="45700" anchor="t" anchorCtr="0">
            <a:noAutofit/>
          </a:bodyPr>
          <a:lstStyle/>
          <a:p>
            <a:pPr marL="0" lvl="0" indent="0" rtl="0">
              <a:spcBef>
                <a:spcPts val="1000"/>
              </a:spcBef>
              <a:spcAft>
                <a:spcPts val="0"/>
              </a:spcAft>
              <a:buNone/>
            </a:pPr>
            <a:r>
              <a:rPr lang="en-US" sz="1600"/>
              <a:t>Benefits:</a:t>
            </a:r>
            <a:endParaRPr sz="1600"/>
          </a:p>
          <a:p>
            <a:pPr marL="457200" lvl="0" indent="-330200" rtl="0">
              <a:spcBef>
                <a:spcPts val="1000"/>
              </a:spcBef>
              <a:spcAft>
                <a:spcPts val="0"/>
              </a:spcAft>
              <a:buSzPts val="1600"/>
              <a:buChar char="●"/>
            </a:pPr>
            <a:r>
              <a:rPr lang="en-US" sz="1600"/>
              <a:t>Predict the emergence of new job fields to help businesses keep up with the changing market </a:t>
            </a:r>
            <a:endParaRPr sz="1600"/>
          </a:p>
          <a:p>
            <a:pPr marL="457200" lvl="0" indent="-330200" rtl="0">
              <a:spcBef>
                <a:spcPts val="0"/>
              </a:spcBef>
              <a:spcAft>
                <a:spcPts val="0"/>
              </a:spcAft>
              <a:buSzPts val="1600"/>
              <a:buChar char="●"/>
            </a:pPr>
            <a:r>
              <a:rPr lang="en-US" sz="1600"/>
              <a:t>Can improve the speed and ease of use of Monster.com for businesses posting jobs</a:t>
            </a:r>
            <a:endParaRPr sz="1600"/>
          </a:p>
          <a:p>
            <a:pPr marL="0" lvl="0" indent="0" rtl="0">
              <a:spcBef>
                <a:spcPts val="1000"/>
              </a:spcBef>
              <a:spcAft>
                <a:spcPts val="0"/>
              </a:spcAft>
              <a:buNone/>
            </a:pPr>
            <a:endParaRPr sz="1600"/>
          </a:p>
          <a:p>
            <a:pPr marL="0" lvl="0" indent="0" rtl="0">
              <a:spcBef>
                <a:spcPts val="1000"/>
              </a:spcBef>
              <a:spcAft>
                <a:spcPts val="0"/>
              </a:spcAft>
              <a:buNone/>
            </a:pPr>
            <a:endParaRPr sz="1600"/>
          </a:p>
          <a:p>
            <a:pPr marL="0" lvl="0" indent="0" rtl="0">
              <a:spcBef>
                <a:spcPts val="1000"/>
              </a:spcBef>
              <a:spcAft>
                <a:spcPts val="0"/>
              </a:spcAft>
              <a:buNone/>
            </a:pPr>
            <a:endParaRPr/>
          </a:p>
          <a:p>
            <a:pPr marL="0" marR="0" lvl="0" indent="0" algn="l" rtl="0">
              <a:lnSpc>
                <a:spcPct val="100000"/>
              </a:lnSpc>
              <a:spcBef>
                <a:spcPts val="1000"/>
              </a:spcBef>
              <a:spcAft>
                <a:spcPts val="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4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Shape 359"/>
          <p:cNvPicPr preferRelativeResize="0"/>
          <p:nvPr/>
        </p:nvPicPr>
        <p:blipFill>
          <a:blip r:embed="rId3">
            <a:alphaModFix/>
          </a:blip>
          <a:stretch>
            <a:fillRect/>
          </a:stretch>
        </p:blipFill>
        <p:spPr>
          <a:xfrm>
            <a:off x="0" y="0"/>
            <a:ext cx="12192001" cy="6858000"/>
          </a:xfrm>
          <a:prstGeom prst="rect">
            <a:avLst/>
          </a:prstGeom>
          <a:noFill/>
          <a:ln>
            <a:noFill/>
          </a:ln>
        </p:spPr>
      </p:pic>
      <p:sp>
        <p:nvSpPr>
          <p:cNvPr id="360" name="Shape 360"/>
          <p:cNvSpPr txBox="1"/>
          <p:nvPr/>
        </p:nvSpPr>
        <p:spPr>
          <a:xfrm>
            <a:off x="5284300" y="2069050"/>
            <a:ext cx="4720800" cy="1865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800">
                <a:latin typeface="Cabin"/>
                <a:ea typeface="Cabin"/>
                <a:cs typeface="Cabin"/>
                <a:sym typeface="Cabin"/>
              </a:rPr>
              <a:t>If an employer does not want to select industry..</a:t>
            </a:r>
            <a:br>
              <a:rPr lang="en-US" sz="1800">
                <a:latin typeface="Cabin"/>
                <a:ea typeface="Cabin"/>
                <a:cs typeface="Cabin"/>
                <a:sym typeface="Cabin"/>
              </a:rPr>
            </a:br>
            <a:endParaRPr sz="1800">
              <a:latin typeface="Cabin"/>
              <a:ea typeface="Cabin"/>
              <a:cs typeface="Cabin"/>
              <a:sym typeface="Cabin"/>
            </a:endParaRPr>
          </a:p>
          <a:p>
            <a:pPr marL="0" lvl="0" indent="0" rtl="0">
              <a:spcBef>
                <a:spcPts val="0"/>
              </a:spcBef>
              <a:spcAft>
                <a:spcPts val="0"/>
              </a:spcAft>
              <a:buNone/>
            </a:pPr>
            <a:r>
              <a:rPr lang="en-US" sz="1800">
                <a:latin typeface="Cabin"/>
                <a:ea typeface="Cabin"/>
                <a:cs typeface="Cabin"/>
                <a:sym typeface="Cabin"/>
              </a:rPr>
              <a:t>They can upload their job description, and we can use our topic modeling to suggest industries &amp; job titles..</a:t>
            </a:r>
            <a:endParaRPr sz="1800">
              <a:latin typeface="Cabin"/>
              <a:ea typeface="Cabin"/>
              <a:cs typeface="Cabin"/>
              <a:sym typeface="Cabin"/>
            </a:endParaRPr>
          </a:p>
          <a:p>
            <a:pPr marL="0" lvl="0" indent="0" rtl="0">
              <a:spcBef>
                <a:spcPts val="0"/>
              </a:spcBef>
              <a:spcAft>
                <a:spcPts val="0"/>
              </a:spcAft>
              <a:buNone/>
            </a:pPr>
            <a:endParaRPr sz="1800">
              <a:latin typeface="Cabin"/>
              <a:ea typeface="Cabin"/>
              <a:cs typeface="Cabin"/>
              <a:sym typeface="Cabin"/>
            </a:endParaRPr>
          </a:p>
          <a:p>
            <a:pPr marL="0" lvl="0" indent="0">
              <a:spcBef>
                <a:spcPts val="0"/>
              </a:spcBef>
              <a:spcAft>
                <a:spcPts val="0"/>
              </a:spcAft>
              <a:buNone/>
            </a:pPr>
            <a:endParaRPr/>
          </a:p>
        </p:txBody>
      </p:sp>
      <p:cxnSp>
        <p:nvCxnSpPr>
          <p:cNvPr id="361" name="Shape 361"/>
          <p:cNvCxnSpPr>
            <a:endCxn id="360" idx="1"/>
          </p:cNvCxnSpPr>
          <p:nvPr/>
        </p:nvCxnSpPr>
        <p:spPr>
          <a:xfrm rot="10800000" flipH="1">
            <a:off x="3031000" y="3001600"/>
            <a:ext cx="2253300" cy="3945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par>
                                <p:cTn id="8" presetID="10" presetClass="entr" presetSubtype="0"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SO, WHAT HAPPENED?</a:t>
            </a:r>
            <a:endParaRPr sz="2800" b="0" i="0" u="none" strike="noStrike" cap="none">
              <a:solidFill>
                <a:srgbClr val="262626"/>
              </a:solidFill>
              <a:latin typeface="Cabin"/>
              <a:ea typeface="Cabin"/>
              <a:cs typeface="Cabin"/>
              <a:sym typeface="Cabin"/>
            </a:endParaRPr>
          </a:p>
        </p:txBody>
      </p:sp>
      <p:sp>
        <p:nvSpPr>
          <p:cNvPr id="125" name="Shape 125"/>
          <p:cNvSpPr txBox="1">
            <a:spLocks noGrp="1"/>
          </p:cNvSpPr>
          <p:nvPr>
            <p:ph type="body" idx="1"/>
          </p:nvPr>
        </p:nvSpPr>
        <p:spPr>
          <a:xfrm>
            <a:off x="2231136" y="2575844"/>
            <a:ext cx="7729800" cy="3102000"/>
          </a:xfrm>
          <a:prstGeom prst="rect">
            <a:avLst/>
          </a:prstGeom>
          <a:noFill/>
          <a:ln>
            <a:noFill/>
          </a:ln>
        </p:spPr>
        <p:txBody>
          <a:bodyPr spcFirstLastPara="1" wrap="square" lIns="91425" tIns="45700" rIns="91425" bIns="45700" anchor="t" anchorCtr="0">
            <a:noAutofit/>
          </a:bodyPr>
          <a:lstStyle/>
          <a:p>
            <a:pPr marL="228600" marR="0" lvl="0" indent="-241300" algn="l" rtl="0">
              <a:lnSpc>
                <a:spcPct val="115000"/>
              </a:lnSpc>
              <a:spcBef>
                <a:spcPts val="0"/>
              </a:spcBef>
              <a:spcAft>
                <a:spcPts val="0"/>
              </a:spcAft>
              <a:buClr>
                <a:schemeClr val="accent2"/>
              </a:buClr>
              <a:buSzPts val="2000"/>
              <a:buFont typeface="Arial"/>
              <a:buChar char="•"/>
            </a:pPr>
            <a:r>
              <a:rPr lang="en-US" sz="2000"/>
              <a:t>Decline from #1 job board in the world facilitated by:</a:t>
            </a:r>
            <a:endParaRPr sz="2000"/>
          </a:p>
          <a:p>
            <a:pPr marL="457200" marR="0" lvl="1" indent="-254000" algn="l" rtl="0">
              <a:lnSpc>
                <a:spcPct val="115000"/>
              </a:lnSpc>
              <a:spcBef>
                <a:spcPts val="0"/>
              </a:spcBef>
              <a:spcAft>
                <a:spcPts val="0"/>
              </a:spcAft>
              <a:buClr>
                <a:schemeClr val="accent2"/>
              </a:buClr>
              <a:buSzPts val="2000"/>
              <a:buFont typeface="Arial"/>
              <a:buChar char="•"/>
            </a:pPr>
            <a:r>
              <a:rPr lang="en-US" sz="2000"/>
              <a:t>Poor CEO decision making:</a:t>
            </a:r>
            <a:endParaRPr sz="2000"/>
          </a:p>
          <a:p>
            <a:pPr marL="685800" marR="0" lvl="2" indent="-254000" algn="l" rtl="0">
              <a:lnSpc>
                <a:spcPct val="115000"/>
              </a:lnSpc>
              <a:spcBef>
                <a:spcPts val="0"/>
              </a:spcBef>
              <a:spcAft>
                <a:spcPts val="0"/>
              </a:spcAft>
              <a:buClr>
                <a:schemeClr val="accent2"/>
              </a:buClr>
              <a:buSzPts val="2000"/>
              <a:buFont typeface="Arial"/>
              <a:buChar char="•"/>
            </a:pPr>
            <a:r>
              <a:rPr lang="en-US" sz="2000"/>
              <a:t>Loss of founding purpose</a:t>
            </a:r>
            <a:endParaRPr sz="2000"/>
          </a:p>
          <a:p>
            <a:pPr marL="685800" marR="0" lvl="2" indent="-254000" algn="l" rtl="0">
              <a:lnSpc>
                <a:spcPct val="115000"/>
              </a:lnSpc>
              <a:spcBef>
                <a:spcPts val="0"/>
              </a:spcBef>
              <a:spcAft>
                <a:spcPts val="0"/>
              </a:spcAft>
              <a:buClr>
                <a:schemeClr val="accent2"/>
              </a:buClr>
              <a:buSzPts val="2000"/>
              <a:buFont typeface="Arial"/>
              <a:buChar char="•"/>
            </a:pPr>
            <a:r>
              <a:rPr lang="en-US" sz="2000"/>
              <a:t>Increased focused on stock price and profits</a:t>
            </a:r>
            <a:endParaRPr sz="2000"/>
          </a:p>
          <a:p>
            <a:pPr marL="457200" marR="0" lvl="1" indent="-254000" algn="l" rtl="0">
              <a:lnSpc>
                <a:spcPct val="115000"/>
              </a:lnSpc>
              <a:spcBef>
                <a:spcPts val="0"/>
              </a:spcBef>
              <a:spcAft>
                <a:spcPts val="0"/>
              </a:spcAft>
              <a:buClr>
                <a:schemeClr val="accent2"/>
              </a:buClr>
              <a:buSzPts val="2000"/>
              <a:buFont typeface="Arial"/>
              <a:buChar char="•"/>
            </a:pPr>
            <a:r>
              <a:rPr lang="en-US" sz="2000"/>
              <a:t>A lack of innovation and failure to adapt</a:t>
            </a:r>
            <a:endParaRPr sz="2000"/>
          </a:p>
          <a:p>
            <a:pPr marL="0" marR="0" lvl="0" indent="0" algn="l" rtl="0">
              <a:lnSpc>
                <a:spcPct val="115000"/>
              </a:lnSpc>
              <a:spcBef>
                <a:spcPts val="0"/>
              </a:spcBef>
              <a:spcAft>
                <a:spcPts val="0"/>
              </a:spcAft>
              <a:buNone/>
            </a:pPr>
            <a:endParaRPr sz="2000"/>
          </a:p>
          <a:p>
            <a:pPr marL="228600" lvl="0" indent="-241300" rtl="0">
              <a:lnSpc>
                <a:spcPct val="115000"/>
              </a:lnSpc>
              <a:spcBef>
                <a:spcPts val="0"/>
              </a:spcBef>
              <a:spcAft>
                <a:spcPts val="0"/>
              </a:spcAft>
              <a:buClr>
                <a:schemeClr val="accent2"/>
              </a:buClr>
              <a:buSzPts val="2000"/>
              <a:buFont typeface="Arial"/>
              <a:buChar char="•"/>
            </a:pPr>
            <a:r>
              <a:rPr lang="en-US" sz="2000"/>
              <a:t>Today:</a:t>
            </a:r>
            <a:endParaRPr sz="2000"/>
          </a:p>
          <a:p>
            <a:pPr marL="457200" lvl="1" indent="-254000" rtl="0">
              <a:lnSpc>
                <a:spcPct val="115000"/>
              </a:lnSpc>
              <a:spcBef>
                <a:spcPts val="0"/>
              </a:spcBef>
              <a:spcAft>
                <a:spcPts val="0"/>
              </a:spcAft>
              <a:buSzPts val="2000"/>
              <a:buChar char="•"/>
            </a:pPr>
            <a:r>
              <a:rPr lang="en-US" sz="2000"/>
              <a:t>Monster is the 488th most trafficked website in the US</a:t>
            </a:r>
            <a:endParaRPr sz="2000"/>
          </a:p>
          <a:p>
            <a:pPr marL="457200" lvl="1" indent="-254000" rtl="0">
              <a:lnSpc>
                <a:spcPct val="115000"/>
              </a:lnSpc>
              <a:spcBef>
                <a:spcPts val="0"/>
              </a:spcBef>
              <a:spcAft>
                <a:spcPts val="0"/>
              </a:spcAft>
              <a:buSzPts val="2000"/>
              <a:buChar char="•"/>
            </a:pPr>
            <a:r>
              <a:rPr lang="en-US" sz="2000"/>
              <a:t>Becoming Increasingly irrelevant compared to sites like Indeed.com or LinkedIn</a:t>
            </a:r>
            <a:endParaRPr sz="2000"/>
          </a:p>
          <a:p>
            <a:pPr marL="0" marR="0" lvl="0" indent="0" algn="l" rtl="0">
              <a:lnSpc>
                <a:spcPct val="115000"/>
              </a:lnSpc>
              <a:spcBef>
                <a:spcPts val="0"/>
              </a:spcBef>
              <a:spcAft>
                <a:spcPts val="0"/>
              </a:spcAft>
              <a:buNone/>
            </a:pPr>
            <a:r>
              <a:rPr lang="en-US" sz="2000" b="0" i="0" u="none" strike="noStrike" cap="none">
                <a:solidFill>
                  <a:srgbClr val="262626"/>
                </a:solidFill>
                <a:latin typeface="Cabin"/>
                <a:ea typeface="Cabin"/>
                <a:cs typeface="Cabin"/>
                <a:sym typeface="Cabin"/>
              </a:rPr>
              <a:t/>
            </a:r>
            <a:br>
              <a:rPr lang="en-US" sz="2000" b="0" i="0" u="none" strike="noStrike" cap="none">
                <a:solidFill>
                  <a:srgbClr val="262626"/>
                </a:solidFill>
                <a:latin typeface="Cabin"/>
                <a:ea typeface="Cabin"/>
                <a:cs typeface="Cabin"/>
                <a:sym typeface="Cabin"/>
              </a:rPr>
            </a:br>
            <a:endParaRPr sz="2000" b="0" i="0" u="none" strike="noStrike" cap="none">
              <a:solidFill>
                <a:srgbClr val="262626"/>
              </a:solidFill>
              <a:latin typeface="Cabin"/>
              <a:ea typeface="Cabin"/>
              <a:cs typeface="Cabin"/>
              <a:sym typeface="Cabin"/>
            </a:endParaRPr>
          </a:p>
        </p:txBody>
      </p:sp>
      <p:pic>
        <p:nvPicPr>
          <p:cNvPr id="126" name="Shape 126"/>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Shape 367"/>
          <p:cNvSpPr/>
          <p:nvPr/>
        </p:nvSpPr>
        <p:spPr>
          <a:xfrm>
            <a:off x="1642075" y="4987050"/>
            <a:ext cx="4178172" cy="9189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Questions?</a:t>
            </a:r>
          </a:p>
        </p:txBody>
      </p:sp>
      <p:pic>
        <p:nvPicPr>
          <p:cNvPr id="368" name="Shape 368" descr="Image result for spongebob meme"/>
          <p:cNvPicPr preferRelativeResize="0"/>
          <p:nvPr/>
        </p:nvPicPr>
        <p:blipFill>
          <a:blip r:embed="rId4">
            <a:alphaModFix/>
          </a:blip>
          <a:stretch>
            <a:fillRect/>
          </a:stretch>
        </p:blipFill>
        <p:spPr>
          <a:xfrm>
            <a:off x="2740500" y="368300"/>
            <a:ext cx="3079750" cy="230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2231136" y="964692"/>
            <a:ext cx="7729800" cy="1188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References</a:t>
            </a:r>
            <a:endParaRPr/>
          </a:p>
        </p:txBody>
      </p:sp>
      <p:sp>
        <p:nvSpPr>
          <p:cNvPr id="375" name="Shape 375"/>
          <p:cNvSpPr txBox="1"/>
          <p:nvPr/>
        </p:nvSpPr>
        <p:spPr>
          <a:xfrm>
            <a:off x="2079200" y="2696250"/>
            <a:ext cx="8182500" cy="36555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3"/>
              </a:rPr>
              <a:t>https://www.forbes.com/sites/lisaearlemcleod/2014/11/05/why-monster-is-failing-and-others-will-follow/#6933040047db</a:t>
            </a:r>
            <a:endParaRPr sz="1600" u="sng">
              <a:solidFill>
                <a:srgbClr val="00B0F0"/>
              </a:solidFill>
              <a:hlinkClick r:id="rId3"/>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4"/>
              </a:rPr>
              <a:t>https://www.alexa.com/siteinfo/monster.com</a:t>
            </a:r>
            <a:endParaRPr sz="1600" u="sng">
              <a:solidFill>
                <a:srgbClr val="00B0F0"/>
              </a:solidFill>
              <a:hlinkClick r:id="rId4"/>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ighlight>
                  <a:srgbClr val="F5F7F9"/>
                </a:highlight>
                <a:hlinkClick r:id="rId5"/>
              </a:rPr>
              <a:t>https://www.bls.gov/ooh/about/ooh-developer-info.htm</a:t>
            </a:r>
            <a:endParaRPr sz="1600" u="sng">
              <a:solidFill>
                <a:srgbClr val="00B0F0"/>
              </a:solidFill>
              <a:highlight>
                <a:srgbClr val="F5F7F9"/>
              </a:highlight>
              <a:hlinkClick r:id="rId5"/>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6"/>
              </a:rPr>
              <a:t>https://www.tableau.com/academic/students</a:t>
            </a:r>
            <a:endParaRPr sz="1600" u="sng">
              <a:solidFill>
                <a:srgbClr val="00B0F0"/>
              </a:solidFill>
              <a:hlinkClick r:id="rId6"/>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7"/>
              </a:rPr>
              <a:t>https://www.kaggle.com/PromptCloudHQ/us-jobs-on-monstercom</a:t>
            </a:r>
            <a:endParaRPr sz="1600" u="sng">
              <a:solidFill>
                <a:srgbClr val="00B0F0"/>
              </a:solidFill>
              <a:hlinkClick r:id="rId7"/>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8"/>
              </a:rPr>
              <a:t>https://visual.ly/community/infographic/business/history-monstercom-1967-2012</a:t>
            </a:r>
            <a:endParaRPr sz="1600" u="sng">
              <a:solidFill>
                <a:srgbClr val="00B0F0"/>
              </a:solidFill>
              <a:hlinkClick r:id="rId8"/>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9"/>
              </a:rPr>
              <a:t>https://www.ere.net/the-rise-and-fall-of-monster/</a:t>
            </a:r>
            <a:endParaRPr sz="1600" u="sng">
              <a:solidFill>
                <a:srgbClr val="00B0F0"/>
              </a:solidFill>
              <a:hlinkClick r:id="rId9"/>
            </a:endParaRPr>
          </a:p>
          <a:p>
            <a:pPr marL="0" lvl="0" indent="0" rtl="0">
              <a:lnSpc>
                <a:spcPct val="100000"/>
              </a:lnSpc>
              <a:spcBef>
                <a:spcPts val="1000"/>
              </a:spcBef>
              <a:spcAft>
                <a:spcPts val="0"/>
              </a:spcAft>
              <a:buClr>
                <a:schemeClr val="dk1"/>
              </a:buClr>
              <a:buSzPts val="1100"/>
              <a:buFont typeface="Arial"/>
              <a:buNone/>
            </a:pPr>
            <a:r>
              <a:rPr lang="en-US" sz="1600" u="sng">
                <a:solidFill>
                  <a:srgbClr val="00B0F0"/>
                </a:solidFill>
                <a:hlinkClick r:id="rId10"/>
              </a:rPr>
              <a:t>http://www.businessinsider.com/indeed-2011-5</a:t>
            </a:r>
            <a:endParaRPr sz="1600" u="sng">
              <a:solidFill>
                <a:srgbClr val="00B0F0"/>
              </a:solidFill>
              <a:hlinkClick r:id="rId10"/>
            </a:endParaRPr>
          </a:p>
          <a:p>
            <a:pPr marL="0" lvl="0" indent="0" rtl="0">
              <a:lnSpc>
                <a:spcPct val="100000"/>
              </a:lnSpc>
              <a:spcBef>
                <a:spcPts val="1000"/>
              </a:spcBef>
              <a:spcAft>
                <a:spcPts val="0"/>
              </a:spcAft>
              <a:buClr>
                <a:schemeClr val="dk1"/>
              </a:buClr>
              <a:buSzPts val="1100"/>
              <a:buFont typeface="Arial"/>
              <a:buNone/>
            </a:pPr>
            <a:endParaRPr sz="1600">
              <a:uFill>
                <a:noFill/>
              </a:uFill>
              <a:hlinkClick r:id="rId10"/>
            </a:endParaRPr>
          </a:p>
          <a:p>
            <a:pPr marL="0" lvl="0" indent="0" rtl="0">
              <a:lnSpc>
                <a:spcPct val="100000"/>
              </a:lnSpc>
              <a:spcBef>
                <a:spcPts val="1000"/>
              </a:spcBef>
              <a:spcAft>
                <a:spcPts val="0"/>
              </a:spcAft>
              <a:buClr>
                <a:schemeClr val="dk1"/>
              </a:buClr>
              <a:buSzPts val="1100"/>
              <a:buFont typeface="Arial"/>
              <a:buNone/>
            </a:pPr>
            <a:endParaRPr>
              <a:uFill>
                <a:noFill/>
              </a:uFill>
              <a:hlinkClick r:id="rId10"/>
            </a:endParaRPr>
          </a:p>
          <a:p>
            <a:pPr marL="0" lvl="0" indent="0" rtl="0">
              <a:lnSpc>
                <a:spcPct val="115000"/>
              </a:lnSpc>
              <a:spcBef>
                <a:spcPts val="0"/>
              </a:spcBef>
              <a:spcAft>
                <a:spcPts val="0"/>
              </a:spcAft>
              <a:buClr>
                <a:schemeClr val="dk1"/>
              </a:buClr>
              <a:buSzPts val="1100"/>
              <a:buFont typeface="Arial"/>
              <a:buNone/>
            </a:pP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MONSTER’S RECOVERY OBJECTIVES</a:t>
            </a:r>
            <a:endParaRPr sz="2800" b="0" i="0" u="none" strike="noStrike" cap="none">
              <a:solidFill>
                <a:srgbClr val="262626"/>
              </a:solidFill>
              <a:latin typeface="Cabin"/>
              <a:ea typeface="Cabin"/>
              <a:cs typeface="Cabin"/>
              <a:sym typeface="Cabin"/>
            </a:endParaRPr>
          </a:p>
        </p:txBody>
      </p:sp>
      <p:sp>
        <p:nvSpPr>
          <p:cNvPr id="132" name="Shape 132"/>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Autofit/>
          </a:bodyPr>
          <a:lstStyle/>
          <a:p>
            <a:pPr marL="228600" marR="0" lvl="0" indent="-241300" algn="l" rtl="0">
              <a:lnSpc>
                <a:spcPct val="100000"/>
              </a:lnSpc>
              <a:spcBef>
                <a:spcPts val="0"/>
              </a:spcBef>
              <a:spcAft>
                <a:spcPts val="0"/>
              </a:spcAft>
              <a:buClr>
                <a:schemeClr val="accent2"/>
              </a:buClr>
              <a:buSzPts val="2000"/>
              <a:buFont typeface="Arial"/>
              <a:buChar char="•"/>
            </a:pPr>
            <a:r>
              <a:rPr lang="en-US" sz="2000" b="1" i="0" u="none" strike="noStrike" cap="none">
                <a:solidFill>
                  <a:srgbClr val="262626"/>
                </a:solidFill>
                <a:latin typeface="Cabin"/>
                <a:ea typeface="Cabin"/>
                <a:cs typeface="Cabin"/>
                <a:sym typeface="Cabin"/>
              </a:rPr>
              <a:t>Improve the Monster.com Products</a:t>
            </a:r>
            <a:r>
              <a:rPr lang="en-US" sz="2000" b="1"/>
              <a:t> and R</a:t>
            </a:r>
            <a:r>
              <a:rPr lang="en-US" sz="2000" b="1" i="0" u="none" strike="noStrike" cap="none">
                <a:solidFill>
                  <a:srgbClr val="262626"/>
                </a:solidFill>
                <a:latin typeface="Cabin"/>
                <a:ea typeface="Cabin"/>
                <a:cs typeface="Cabin"/>
                <a:sym typeface="Cabin"/>
              </a:rPr>
              <a:t>ecapture Market Share</a:t>
            </a:r>
            <a:endParaRPr sz="2000"/>
          </a:p>
          <a:p>
            <a:pPr marL="0" marR="0" lvl="0" indent="0" algn="l" rtl="0">
              <a:lnSpc>
                <a:spcPct val="100000"/>
              </a:lnSpc>
              <a:spcBef>
                <a:spcPts val="0"/>
              </a:spcBef>
              <a:spcAft>
                <a:spcPts val="0"/>
              </a:spcAft>
              <a:buNone/>
            </a:pPr>
            <a:endParaRPr sz="2000"/>
          </a:p>
          <a:p>
            <a:pPr marL="228600" marR="0" lvl="0" indent="-241300" algn="l" rtl="0">
              <a:lnSpc>
                <a:spcPct val="100000"/>
              </a:lnSpc>
              <a:spcBef>
                <a:spcPts val="0"/>
              </a:spcBef>
              <a:spcAft>
                <a:spcPts val="0"/>
              </a:spcAft>
              <a:buClr>
                <a:schemeClr val="accent2"/>
              </a:buClr>
              <a:buSzPts val="2000"/>
              <a:buFont typeface="Arial"/>
              <a:buChar char="•"/>
            </a:pPr>
            <a:r>
              <a:rPr lang="en-US" sz="2000" b="1" i="0" u="none" strike="noStrike" cap="none">
                <a:solidFill>
                  <a:srgbClr val="262626"/>
                </a:solidFill>
                <a:latin typeface="Cabin"/>
                <a:ea typeface="Cabin"/>
                <a:cs typeface="Cabin"/>
                <a:sym typeface="Cabin"/>
              </a:rPr>
              <a:t>Analysis of the Job Posting Data </a:t>
            </a:r>
            <a:endParaRPr sz="2000"/>
          </a:p>
          <a:p>
            <a:pPr marL="0" marR="0" lvl="0" indent="0" algn="l" rtl="0">
              <a:lnSpc>
                <a:spcPct val="100000"/>
              </a:lnSpc>
              <a:spcBef>
                <a:spcPts val="0"/>
              </a:spcBef>
              <a:spcAft>
                <a:spcPts val="0"/>
              </a:spcAft>
              <a:buNone/>
            </a:pPr>
            <a:endParaRPr sz="2000"/>
          </a:p>
          <a:p>
            <a:pPr marL="228600" marR="0" lvl="0" indent="-241300" algn="l" rtl="0">
              <a:lnSpc>
                <a:spcPct val="100000"/>
              </a:lnSpc>
              <a:spcBef>
                <a:spcPts val="0"/>
              </a:spcBef>
              <a:spcAft>
                <a:spcPts val="0"/>
              </a:spcAft>
              <a:buClr>
                <a:schemeClr val="accent2"/>
              </a:buClr>
              <a:buSzPts val="2000"/>
              <a:buFont typeface="Arial"/>
              <a:buChar char="•"/>
            </a:pPr>
            <a:r>
              <a:rPr lang="en-US" sz="2000" b="1" i="0" u="none" strike="noStrike" cap="none">
                <a:solidFill>
                  <a:srgbClr val="262626"/>
                </a:solidFill>
                <a:latin typeface="Cabin"/>
                <a:ea typeface="Cabin"/>
                <a:cs typeface="Cabin"/>
                <a:sym typeface="Cabin"/>
              </a:rPr>
              <a:t>Utilize Modeling Techniques to Promote Business Intelligence</a:t>
            </a:r>
            <a:endParaRPr sz="2000" b="1"/>
          </a:p>
          <a:p>
            <a:pPr marL="0" marR="0" lvl="0" indent="0" algn="l" rtl="0">
              <a:lnSpc>
                <a:spcPct val="100000"/>
              </a:lnSpc>
              <a:spcBef>
                <a:spcPts val="0"/>
              </a:spcBef>
              <a:spcAft>
                <a:spcPts val="0"/>
              </a:spcAft>
              <a:buNone/>
            </a:pPr>
            <a:endParaRPr sz="2000" b="1"/>
          </a:p>
          <a:p>
            <a:pPr marL="228600" marR="0" lvl="0" indent="-241300" algn="l" rtl="0">
              <a:lnSpc>
                <a:spcPct val="100000"/>
              </a:lnSpc>
              <a:spcBef>
                <a:spcPts val="0"/>
              </a:spcBef>
              <a:spcAft>
                <a:spcPts val="0"/>
              </a:spcAft>
              <a:buClr>
                <a:schemeClr val="accent2"/>
              </a:buClr>
              <a:buSzPts val="2000"/>
              <a:buFont typeface="Arial"/>
              <a:buChar char="•"/>
            </a:pPr>
            <a:r>
              <a:rPr lang="en-US" sz="2000" b="1"/>
              <a:t>Help Monster.com relate better to both customer bases</a:t>
            </a:r>
            <a:endParaRPr sz="2000" b="1"/>
          </a:p>
        </p:txBody>
      </p:sp>
      <p:pic>
        <p:nvPicPr>
          <p:cNvPr id="133" name="Shape 133"/>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CLEANING THE DATA</a:t>
            </a:r>
            <a:endParaRPr sz="2800" b="0" i="0" u="none" strike="noStrike" cap="none">
              <a:solidFill>
                <a:srgbClr val="262626"/>
              </a:solidFill>
              <a:latin typeface="Cabin"/>
              <a:ea typeface="Cabin"/>
              <a:cs typeface="Cabin"/>
              <a:sym typeface="Cabin"/>
            </a:endParaRPr>
          </a:p>
        </p:txBody>
      </p:sp>
      <p:pic>
        <p:nvPicPr>
          <p:cNvPr id="139" name="Shape 139"/>
          <p:cNvPicPr preferRelativeResize="0"/>
          <p:nvPr/>
        </p:nvPicPr>
        <p:blipFill rotWithShape="1">
          <a:blip r:embed="rId3">
            <a:alphaModFix/>
          </a:blip>
          <a:srcRect/>
          <a:stretch/>
        </p:blipFill>
        <p:spPr>
          <a:xfrm>
            <a:off x="0" y="5562214"/>
            <a:ext cx="970387" cy="1295786"/>
          </a:xfrm>
          <a:prstGeom prst="rect">
            <a:avLst/>
          </a:prstGeom>
          <a:noFill/>
          <a:ln>
            <a:noFill/>
          </a:ln>
        </p:spPr>
      </p:pic>
      <p:graphicFrame>
        <p:nvGraphicFramePr>
          <p:cNvPr id="140" name="Shape 140"/>
          <p:cNvGraphicFramePr/>
          <p:nvPr/>
        </p:nvGraphicFramePr>
        <p:xfrm>
          <a:off x="229892" y="2448747"/>
          <a:ext cx="11507400" cy="2855980"/>
        </p:xfrm>
        <a:graphic>
          <a:graphicData uri="http://schemas.openxmlformats.org/drawingml/2006/table">
            <a:tbl>
              <a:tblPr>
                <a:noFill/>
                <a:tableStyleId>{04B2878C-1D2E-4884-8E7C-9C7136A8C6C1}</a:tableStyleId>
              </a:tblPr>
              <a:tblGrid>
                <a:gridCol w="730400"/>
                <a:gridCol w="490325"/>
                <a:gridCol w="372850"/>
                <a:gridCol w="250275"/>
                <a:gridCol w="372850"/>
                <a:gridCol w="694625"/>
                <a:gridCol w="291125"/>
                <a:gridCol w="904050"/>
                <a:gridCol w="551625"/>
                <a:gridCol w="464800"/>
                <a:gridCol w="529900"/>
                <a:gridCol w="3954600"/>
                <a:gridCol w="1899975"/>
              </a:tblGrid>
              <a:tr h="253700">
                <a:tc>
                  <a:txBody>
                    <a:bodyPr/>
                    <a:lstStyle/>
                    <a:p>
                      <a:pPr marL="0" marR="0" lvl="0" indent="0" algn="l" rtl="0">
                        <a:spcBef>
                          <a:spcPts val="0"/>
                        </a:spcBef>
                        <a:spcAft>
                          <a:spcPts val="0"/>
                        </a:spcAft>
                        <a:buNone/>
                      </a:pPr>
                      <a:r>
                        <a:rPr lang="en-US" sz="1100" u="none" strike="noStrike" cap="none"/>
                        <a:t>JOB_TITLE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LOCATION</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CITY</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STATE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ZONE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JOB_TYPE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SALARY</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SECTOR</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WORD_COUNT</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YEARS_OF_EXPERIENCE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ORGANIZATION</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JOB_DESCRIPTION</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PAGE_URL</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r>
              <a:tr h="1679225">
                <a:tc>
                  <a:txBody>
                    <a:bodyPr/>
                    <a:lstStyle/>
                    <a:p>
                      <a:pPr marL="0" marR="0" lvl="0" indent="0" algn="l" rtl="0">
                        <a:spcBef>
                          <a:spcPts val="0"/>
                        </a:spcBef>
                        <a:spcAft>
                          <a:spcPts val="0"/>
                        </a:spcAft>
                        <a:buNone/>
                      </a:pPr>
                      <a:r>
                        <a:rPr lang="en-US" sz="1100" u="none" strike="noStrike" cap="none"/>
                        <a:t>it support technician</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MADISON,WI</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MADISON</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WI</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MIDWEST</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Full Time Employee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IT/Software Development</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444</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6</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TeamSoft is seeing an IT Support Specialist to join our client in Madison, WI. The ideal candidate must have at least 6 years of experience in the field. They need to be familiar with a variety of the field's concepts, practices, and procedures as this position relies on extensive experience and judgment to plan and accomplish goals. Required Skills:‰Û¢ Call tracking software‰Û¢ Phone based technical support‰Û¢ Problem documentation and communication‰Û¢ Remote Desktop Management Tools‰Û¢ Respond to customer requests‰Û¢ General understanding of LANDesk‰Û¢ Microsoft Office 2007 SuiteFind out why TeamSoft is the Madison area's technology leader with over 200 IT consultants. Owned, operated, and managed by IT consultants, TeamSoft is the clear choice for your career. Join the</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c>
                  <a:txBody>
                    <a:bodyPr/>
                    <a:lstStyle/>
                    <a:p>
                      <a:pPr marL="0" marR="0" lvl="0" indent="0" algn="l" rtl="0">
                        <a:spcBef>
                          <a:spcPts val="0"/>
                        </a:spcBef>
                        <a:spcAft>
                          <a:spcPts val="0"/>
                        </a:spcAft>
                        <a:buNone/>
                      </a:pPr>
                      <a:r>
                        <a:rPr lang="en-US" sz="1100" u="none" strike="noStrike" cap="none"/>
                        <a:t>http://jobview.monster.com/it-support-technician-job-madison-wi-us-167855963.aspx?mescoid=1500134001001&amp;jobPosition=20</a:t>
                      </a:r>
                      <a:endParaRPr sz="1100" b="0" i="0" u="none" strike="noStrike" cap="none">
                        <a:solidFill>
                          <a:srgbClr val="000000"/>
                        </a:solidFill>
                        <a:latin typeface="Calibri"/>
                        <a:ea typeface="Calibri"/>
                        <a:cs typeface="Calibri"/>
                        <a:sym typeface="Calibri"/>
                      </a:endParaRPr>
                    </a:p>
                  </a:txBody>
                  <a:tcPr marL="3050" marR="3050" marT="3050" marB="0">
                    <a:lnL w="12700" cap="flat" cmpd="sng">
                      <a:solidFill>
                        <a:srgbClr val="434343"/>
                      </a:solidFill>
                      <a:prstDash val="solid"/>
                      <a:round/>
                      <a:headEnd type="none" w="sm" len="sm"/>
                      <a:tailEnd type="none" w="sm" len="sm"/>
                    </a:lnL>
                    <a:lnR w="12700" cap="flat" cmpd="sng">
                      <a:solidFill>
                        <a:srgbClr val="434343"/>
                      </a:solidFill>
                      <a:prstDash val="solid"/>
                      <a:round/>
                      <a:headEnd type="none" w="sm" len="sm"/>
                      <a:tailEnd type="none" w="sm" len="sm"/>
                    </a:lnR>
                    <a:lnT w="12700" cap="flat" cmpd="sng">
                      <a:solidFill>
                        <a:srgbClr val="434343"/>
                      </a:solidFill>
                      <a:prstDash val="solid"/>
                      <a:round/>
                      <a:headEnd type="none" w="sm" len="sm"/>
                      <a:tailEnd type="none" w="sm" len="sm"/>
                    </a:lnT>
                    <a:lnB w="12700" cap="flat" cmpd="sng">
                      <a:solidFill>
                        <a:srgbClr val="434343"/>
                      </a:solidFill>
                      <a:prstDash val="solid"/>
                      <a:round/>
                      <a:headEnd type="none" w="sm" len="sm"/>
                      <a:tailEnd type="none" w="sm" len="sm"/>
                    </a:lnB>
                    <a:solidFill>
                      <a:srgbClr val="FFE59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a:t>INITIAL PRACTICAL</a:t>
            </a:r>
            <a:r>
              <a:rPr lang="en-US" sz="2800" b="0" i="0" u="none" strike="noStrike" cap="none">
                <a:solidFill>
                  <a:srgbClr val="262626"/>
                </a:solidFill>
                <a:latin typeface="Cabin"/>
                <a:ea typeface="Cabin"/>
                <a:cs typeface="Cabin"/>
                <a:sym typeface="Cabin"/>
              </a:rPr>
              <a:t> ANALYSIS</a:t>
            </a:r>
            <a:endParaRPr sz="2800" b="0" i="0" u="none" strike="noStrike" cap="none">
              <a:solidFill>
                <a:srgbClr val="262626"/>
              </a:solidFill>
              <a:latin typeface="Cabin"/>
              <a:ea typeface="Cabin"/>
              <a:cs typeface="Cabin"/>
              <a:sym typeface="Cabin"/>
            </a:endParaRPr>
          </a:p>
        </p:txBody>
      </p:sp>
      <p:graphicFrame>
        <p:nvGraphicFramePr>
          <p:cNvPr id="146" name="Shape 146"/>
          <p:cNvGraphicFramePr/>
          <p:nvPr/>
        </p:nvGraphicFramePr>
        <p:xfrm>
          <a:off x="887569" y="2816266"/>
          <a:ext cx="7521250" cy="2618940"/>
        </p:xfrm>
        <a:graphic>
          <a:graphicData uri="http://schemas.openxmlformats.org/drawingml/2006/table">
            <a:tbl>
              <a:tblPr firstRow="1" bandRow="1">
                <a:noFill/>
                <a:tableStyleId>{38BFFA8A-724D-49C5-A77D-82FBD1CD0B3D}</a:tableStyleId>
              </a:tblPr>
              <a:tblGrid>
                <a:gridCol w="2323725"/>
                <a:gridCol w="5197525"/>
              </a:tblGrid>
              <a:tr h="415975">
                <a:tc>
                  <a:txBody>
                    <a:bodyPr/>
                    <a:lstStyle/>
                    <a:p>
                      <a:pPr marL="0" marR="0" lvl="0" indent="0" algn="ctr" rtl="0">
                        <a:spcBef>
                          <a:spcPts val="0"/>
                        </a:spcBef>
                        <a:spcAft>
                          <a:spcPts val="0"/>
                        </a:spcAft>
                        <a:buNone/>
                      </a:pPr>
                      <a:r>
                        <a:rPr lang="en-US" sz="1400" u="none" strike="noStrike" cap="none"/>
                        <a:t>Sector</a:t>
                      </a:r>
                      <a:endParaRPr sz="1400" u="none" strike="noStrike" cap="none"/>
                    </a:p>
                  </a:txBody>
                  <a:tcPr marL="91450" marR="91450" marT="45725" marB="45725"/>
                </a:tc>
                <a:tc>
                  <a:txBody>
                    <a:bodyPr/>
                    <a:lstStyle/>
                    <a:p>
                      <a:pPr marL="0" marR="0" lvl="0" indent="0" algn="ctr" rtl="0">
                        <a:spcBef>
                          <a:spcPts val="0"/>
                        </a:spcBef>
                        <a:spcAft>
                          <a:spcPts val="0"/>
                        </a:spcAft>
                        <a:buNone/>
                      </a:pPr>
                      <a:r>
                        <a:rPr lang="en-US" sz="1400" u="none" strike="noStrike" cap="none"/>
                        <a:t>Key Words (stemmed)</a:t>
                      </a:r>
                      <a:endParaRPr sz="1400" u="none" strike="noStrike" cap="none"/>
                    </a:p>
                  </a:txBody>
                  <a:tcPr marL="91450" marR="91450" marT="45725" marB="45725"/>
                </a:tc>
              </a:tr>
              <a:tr h="415975">
                <a:tc>
                  <a:txBody>
                    <a:bodyPr/>
                    <a:lstStyle/>
                    <a:p>
                      <a:pPr marL="0" marR="0" lvl="0" indent="0" algn="l" rtl="0">
                        <a:spcBef>
                          <a:spcPts val="0"/>
                        </a:spcBef>
                        <a:spcAft>
                          <a:spcPts val="0"/>
                        </a:spcAft>
                        <a:buNone/>
                      </a:pPr>
                      <a:r>
                        <a:rPr lang="en-US" sz="1400" u="none" strike="noStrike" cap="none"/>
                        <a:t>IT/Software Development</a:t>
                      </a:r>
                      <a:endParaRPr/>
                    </a:p>
                  </a:txBody>
                  <a:tcPr marL="31750" marR="31750" marT="25400" marB="25400" anchor="ctr"/>
                </a:tc>
                <a:tc>
                  <a:txBody>
                    <a:bodyPr/>
                    <a:lstStyle/>
                    <a:p>
                      <a:pPr marL="0" marR="0" lvl="0" indent="0" algn="l" rtl="0">
                        <a:spcBef>
                          <a:spcPts val="0"/>
                        </a:spcBef>
                        <a:spcAft>
                          <a:spcPts val="0"/>
                        </a:spcAft>
                        <a:buNone/>
                      </a:pPr>
                      <a:r>
                        <a:rPr lang="en-US" sz="1400" u="none" strike="noStrike" cap="none"/>
                        <a:t>experi, manag, develop, requir, busi, project, skill, system</a:t>
                      </a:r>
                      <a:endParaRPr sz="1400" u="none" strike="noStrike" cap="none"/>
                    </a:p>
                  </a:txBody>
                  <a:tcPr marL="31750" marR="31750" marT="25400" marB="25400" anchor="ctr"/>
                </a:tc>
              </a:tr>
              <a:tr h="415975">
                <a:tc>
                  <a:txBody>
                    <a:bodyPr/>
                    <a:lstStyle/>
                    <a:p>
                      <a:pPr marL="0" marR="0" lvl="0" indent="0" algn="l" rtl="0">
                        <a:spcBef>
                          <a:spcPts val="0"/>
                        </a:spcBef>
                        <a:spcAft>
                          <a:spcPts val="0"/>
                        </a:spcAft>
                        <a:buNone/>
                      </a:pPr>
                      <a:r>
                        <a:rPr lang="en-US" sz="1400" u="none" strike="noStrike" cap="none"/>
                        <a:t>Marketing/Product</a:t>
                      </a:r>
                      <a:endParaRPr/>
                    </a:p>
                  </a:txBody>
                  <a:tcPr marL="31750" marR="31750" marT="25400" marB="25400" anchor="ctr"/>
                </a:tc>
                <a:tc>
                  <a:txBody>
                    <a:bodyPr/>
                    <a:lstStyle/>
                    <a:p>
                      <a:pPr marL="0" marR="0" lvl="0" indent="0" algn="l" rtl="0">
                        <a:spcBef>
                          <a:spcPts val="0"/>
                        </a:spcBef>
                        <a:spcAft>
                          <a:spcPts val="0"/>
                        </a:spcAft>
                        <a:buNone/>
                      </a:pPr>
                      <a:r>
                        <a:rPr lang="en-US" sz="1400" u="none" strike="noStrike" cap="none"/>
                        <a:t>market, sale, manag, ar, custom, level, client, team, servic</a:t>
                      </a:r>
                      <a:endParaRPr sz="1400" u="none" strike="noStrike" cap="none"/>
                    </a:p>
                  </a:txBody>
                  <a:tcPr marL="31750" marR="31750" marT="25400" marB="25400" anchor="ctr"/>
                </a:tc>
              </a:tr>
              <a:tr h="415975">
                <a:tc>
                  <a:txBody>
                    <a:bodyPr/>
                    <a:lstStyle/>
                    <a:p>
                      <a:pPr marL="0" marR="0" lvl="0" indent="0" algn="l" rtl="0">
                        <a:spcBef>
                          <a:spcPts val="0"/>
                        </a:spcBef>
                        <a:spcAft>
                          <a:spcPts val="0"/>
                        </a:spcAft>
                        <a:buNone/>
                      </a:pPr>
                      <a:r>
                        <a:rPr lang="en-US" sz="1400" u="none" strike="noStrike" cap="none"/>
                        <a:t>Project/Program Management</a:t>
                      </a:r>
                      <a:endParaRPr/>
                    </a:p>
                  </a:txBody>
                  <a:tcPr marL="31750" marR="31750" marT="25400" marB="25400" anchor="ctr"/>
                </a:tc>
                <a:tc>
                  <a:txBody>
                    <a:bodyPr/>
                    <a:lstStyle/>
                    <a:p>
                      <a:pPr marL="0" marR="0" lvl="0" indent="0" algn="l" rtl="0">
                        <a:spcBef>
                          <a:spcPts val="0"/>
                        </a:spcBef>
                        <a:spcAft>
                          <a:spcPts val="0"/>
                        </a:spcAft>
                        <a:buNone/>
                      </a:pPr>
                      <a:r>
                        <a:rPr lang="en-US" sz="1400" u="none" strike="noStrike" cap="none"/>
                        <a:t>store, manag, assist, custom, associa, thi, posit, task, servic</a:t>
                      </a:r>
                      <a:endParaRPr sz="1400" u="none" strike="noStrike" cap="none"/>
                    </a:p>
                  </a:txBody>
                  <a:tcPr marL="31750" marR="31750" marT="25400" marB="25400" anchor="ctr"/>
                </a:tc>
              </a:tr>
              <a:tr h="415975">
                <a:tc>
                  <a:txBody>
                    <a:bodyPr/>
                    <a:lstStyle/>
                    <a:p>
                      <a:pPr marL="0" marR="0" lvl="0" indent="0" algn="l" rtl="0">
                        <a:spcBef>
                          <a:spcPts val="0"/>
                        </a:spcBef>
                        <a:spcAft>
                          <a:spcPts val="0"/>
                        </a:spcAft>
                        <a:buNone/>
                      </a:pPr>
                      <a:r>
                        <a:rPr lang="en-US" sz="1400" u="none" strike="noStrike" cap="none"/>
                        <a:t>Manager (Manager/Supervisor of Staff)</a:t>
                      </a:r>
                      <a:endParaRPr sz="1400" b="0" i="1" u="none" strike="noStrike" cap="none"/>
                    </a:p>
                  </a:txBody>
                  <a:tcPr marL="31750" marR="31750" marT="25400" marB="25400" anchor="ctr"/>
                </a:tc>
                <a:tc>
                  <a:txBody>
                    <a:bodyPr/>
                    <a:lstStyle/>
                    <a:p>
                      <a:pPr marL="0" marR="0" lvl="0" indent="0" algn="l" rtl="0">
                        <a:spcBef>
                          <a:spcPts val="0"/>
                        </a:spcBef>
                        <a:spcAft>
                          <a:spcPts val="0"/>
                        </a:spcAft>
                        <a:buNone/>
                      </a:pPr>
                      <a:r>
                        <a:rPr lang="en-US" sz="1400" u="none" strike="noStrike" cap="none"/>
                        <a:t>manag, experi, ar, requir, servic, qualiti, develop, product</a:t>
                      </a:r>
                      <a:endParaRPr sz="1400" b="0" i="0" u="none" strike="noStrike" cap="none"/>
                    </a:p>
                  </a:txBody>
                  <a:tcPr marL="31750" marR="31750" marT="25400" marB="25400" anchor="ctr"/>
                </a:tc>
              </a:tr>
              <a:tr h="415975">
                <a:tc>
                  <a:txBody>
                    <a:bodyPr/>
                    <a:lstStyle/>
                    <a:p>
                      <a:pPr marL="0" marR="0" lvl="0" indent="0" algn="l" rtl="0">
                        <a:spcBef>
                          <a:spcPts val="0"/>
                        </a:spcBef>
                        <a:spcAft>
                          <a:spcPts val="0"/>
                        </a:spcAft>
                        <a:buNone/>
                      </a:pPr>
                      <a:r>
                        <a:rPr lang="en-US" sz="1400" u="none" strike="noStrike" cap="none"/>
                        <a:t>Sales/Retail/Business Development</a:t>
                      </a:r>
                      <a:endParaRPr/>
                    </a:p>
                  </a:txBody>
                  <a:tcPr marL="31750" marR="31750" marT="25400" marB="25400" anchor="ctr"/>
                </a:tc>
                <a:tc>
                  <a:txBody>
                    <a:bodyPr/>
                    <a:lstStyle/>
                    <a:p>
                      <a:pPr marL="0" marR="0" lvl="0" indent="0" algn="l" rtl="0">
                        <a:spcBef>
                          <a:spcPts val="0"/>
                        </a:spcBef>
                        <a:spcAft>
                          <a:spcPts val="0"/>
                        </a:spcAft>
                        <a:buNone/>
                      </a:pPr>
                      <a:r>
                        <a:rPr lang="en-US" sz="1400" u="none" strike="noStrike" cap="none"/>
                        <a:t>sale, custom, product, manag, servic, market, ar, experi</a:t>
                      </a:r>
                      <a:endParaRPr sz="1400" u="none" strike="noStrike" cap="none"/>
                    </a:p>
                  </a:txBody>
                  <a:tcPr marL="31750" marR="31750" marT="25400" marB="25400" anchor="ctr"/>
                </a:tc>
              </a:tr>
            </a:tbl>
          </a:graphicData>
        </a:graphic>
      </p:graphicFrame>
      <p:pic>
        <p:nvPicPr>
          <p:cNvPr id="147" name="Shape 147"/>
          <p:cNvPicPr preferRelativeResize="0"/>
          <p:nvPr/>
        </p:nvPicPr>
        <p:blipFill rotWithShape="1">
          <a:blip r:embed="rId3">
            <a:alphaModFix/>
          </a:blip>
          <a:srcRect/>
          <a:stretch/>
        </p:blipFill>
        <p:spPr>
          <a:xfrm>
            <a:off x="0" y="5562214"/>
            <a:ext cx="970387" cy="1295786"/>
          </a:xfrm>
          <a:prstGeom prst="rect">
            <a:avLst/>
          </a:prstGeom>
          <a:noFill/>
          <a:ln>
            <a:noFill/>
          </a:ln>
        </p:spPr>
      </p:pic>
      <p:pic>
        <p:nvPicPr>
          <p:cNvPr id="148" name="Shape 148"/>
          <p:cNvPicPr preferRelativeResize="0"/>
          <p:nvPr/>
        </p:nvPicPr>
        <p:blipFill rotWithShape="1">
          <a:blip r:embed="rId4">
            <a:alphaModFix/>
          </a:blip>
          <a:srcRect/>
          <a:stretch/>
        </p:blipFill>
        <p:spPr>
          <a:xfrm>
            <a:off x="7885376" y="2228727"/>
            <a:ext cx="4154226" cy="4401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Shape 153"/>
          <p:cNvPicPr preferRelativeResize="0"/>
          <p:nvPr/>
        </p:nvPicPr>
        <p:blipFill rotWithShape="1">
          <a:blip r:embed="rId3">
            <a:alphaModFix/>
          </a:blip>
          <a:srcRect/>
          <a:stretch/>
        </p:blipFill>
        <p:spPr>
          <a:xfrm>
            <a:off x="0" y="5562214"/>
            <a:ext cx="970387" cy="1295786"/>
          </a:xfrm>
          <a:prstGeom prst="rect">
            <a:avLst/>
          </a:prstGeom>
          <a:noFill/>
          <a:ln>
            <a:noFill/>
          </a:ln>
        </p:spPr>
      </p:pic>
      <p:pic>
        <p:nvPicPr>
          <p:cNvPr id="154" name="Shape 154"/>
          <p:cNvPicPr preferRelativeResize="0"/>
          <p:nvPr/>
        </p:nvPicPr>
        <p:blipFill rotWithShape="1">
          <a:blip r:embed="rId4">
            <a:alphaModFix/>
          </a:blip>
          <a:srcRect/>
          <a:stretch/>
        </p:blipFill>
        <p:spPr>
          <a:xfrm>
            <a:off x="1417480" y="1559052"/>
            <a:ext cx="8397026" cy="4902507"/>
          </a:xfrm>
          <a:prstGeom prst="rect">
            <a:avLst/>
          </a:prstGeom>
          <a:noFill/>
          <a:ln>
            <a:noFill/>
          </a:ln>
        </p:spPr>
      </p:pic>
      <p:pic>
        <p:nvPicPr>
          <p:cNvPr id="155" name="Shape 155"/>
          <p:cNvPicPr preferRelativeResize="0"/>
          <p:nvPr/>
        </p:nvPicPr>
        <p:blipFill rotWithShape="1">
          <a:blip r:embed="rId5">
            <a:alphaModFix/>
          </a:blip>
          <a:srcRect/>
          <a:stretch/>
        </p:blipFill>
        <p:spPr>
          <a:xfrm>
            <a:off x="0" y="895232"/>
            <a:ext cx="1784043" cy="4594202"/>
          </a:xfrm>
          <a:prstGeom prst="rect">
            <a:avLst/>
          </a:prstGeom>
          <a:noFill/>
          <a:ln>
            <a:noFill/>
          </a:ln>
        </p:spPr>
      </p:pic>
      <p:sp>
        <p:nvSpPr>
          <p:cNvPr id="156" name="Shape 15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SECTORS AND SALARIES</a:t>
            </a:r>
            <a:endParaRPr sz="2800" b="0" i="0" u="none" strike="noStrike" cap="none">
              <a:solidFill>
                <a:srgbClr val="262626"/>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a:stretch/>
        </p:blipFill>
        <p:spPr>
          <a:xfrm>
            <a:off x="0" y="1523710"/>
            <a:ext cx="9372600" cy="4719148"/>
          </a:xfrm>
          <a:prstGeom prst="rect">
            <a:avLst/>
          </a:prstGeom>
          <a:noFill/>
          <a:ln>
            <a:noFill/>
          </a:ln>
        </p:spPr>
      </p:pic>
      <p:pic>
        <p:nvPicPr>
          <p:cNvPr id="162" name="Shape 162"/>
          <p:cNvPicPr preferRelativeResize="0"/>
          <p:nvPr/>
        </p:nvPicPr>
        <p:blipFill rotWithShape="1">
          <a:blip r:embed="rId4">
            <a:alphaModFix/>
          </a:blip>
          <a:srcRect/>
          <a:stretch/>
        </p:blipFill>
        <p:spPr>
          <a:xfrm>
            <a:off x="1903927" y="5779308"/>
            <a:ext cx="1981200" cy="927100"/>
          </a:xfrm>
          <a:prstGeom prst="rect">
            <a:avLst/>
          </a:prstGeom>
          <a:noFill/>
          <a:ln>
            <a:noFill/>
          </a:ln>
        </p:spPr>
      </p:pic>
      <p:sp>
        <p:nvSpPr>
          <p:cNvPr id="163" name="Shape 16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CITIES AND SALARIES</a:t>
            </a:r>
            <a:endParaRPr sz="2800" b="0" i="0" u="none" strike="noStrike" cap="none">
              <a:solidFill>
                <a:srgbClr val="262626"/>
              </a:solidFill>
              <a:latin typeface="Cabin"/>
              <a:ea typeface="Cabin"/>
              <a:cs typeface="Cabin"/>
              <a:sym typeface="Cabin"/>
            </a:endParaRPr>
          </a:p>
        </p:txBody>
      </p:sp>
      <p:pic>
        <p:nvPicPr>
          <p:cNvPr id="164" name="Shape 164"/>
          <p:cNvPicPr preferRelativeResize="0"/>
          <p:nvPr/>
        </p:nvPicPr>
        <p:blipFill rotWithShape="1">
          <a:blip r:embed="rId5">
            <a:alphaModFix/>
          </a:blip>
          <a:srcRect/>
          <a:stretch/>
        </p:blipFill>
        <p:spPr>
          <a:xfrm>
            <a:off x="7894268" y="1673292"/>
            <a:ext cx="4559601" cy="5184708"/>
          </a:xfrm>
          <a:prstGeom prst="rect">
            <a:avLst/>
          </a:prstGeom>
          <a:noFill/>
          <a:ln>
            <a:noFill/>
          </a:ln>
        </p:spPr>
      </p:pic>
      <p:pic>
        <p:nvPicPr>
          <p:cNvPr id="165" name="Shape 165"/>
          <p:cNvPicPr preferRelativeResize="0"/>
          <p:nvPr/>
        </p:nvPicPr>
        <p:blipFill rotWithShape="1">
          <a:blip r:embed="rId6">
            <a:alphaModFix/>
          </a:blip>
          <a:srcRect/>
          <a:stretch/>
        </p:blipFill>
        <p:spPr>
          <a:xfrm>
            <a:off x="0" y="5562214"/>
            <a:ext cx="970387" cy="12957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ctr" rtl="0">
              <a:lnSpc>
                <a:spcPct val="90000"/>
              </a:lnSpc>
              <a:spcBef>
                <a:spcPts val="0"/>
              </a:spcBef>
              <a:spcAft>
                <a:spcPts val="0"/>
              </a:spcAft>
              <a:buClr>
                <a:srgbClr val="262626"/>
              </a:buClr>
              <a:buSzPts val="2800"/>
              <a:buFont typeface="Cabin"/>
              <a:buNone/>
            </a:pPr>
            <a:r>
              <a:rPr lang="en-US" sz="2800" b="0" i="0" u="none" strike="noStrike" cap="none">
                <a:solidFill>
                  <a:srgbClr val="262626"/>
                </a:solidFill>
                <a:latin typeface="Cabin"/>
                <a:ea typeface="Cabin"/>
                <a:cs typeface="Cabin"/>
                <a:sym typeface="Cabin"/>
              </a:rPr>
              <a:t>ANALYSIS METHODS</a:t>
            </a:r>
            <a:endParaRPr sz="2800" b="0" i="0" u="none" strike="noStrike" cap="none">
              <a:solidFill>
                <a:srgbClr val="262626"/>
              </a:solidFill>
              <a:latin typeface="Cabin"/>
              <a:ea typeface="Cabin"/>
              <a:cs typeface="Cabin"/>
              <a:sym typeface="Cabin"/>
            </a:endParaRPr>
          </a:p>
        </p:txBody>
      </p:sp>
      <p:sp>
        <p:nvSpPr>
          <p:cNvPr id="171" name="Shape 17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Autofit/>
          </a:bodyPr>
          <a:lstStyle/>
          <a:p>
            <a:pPr marL="228600" lvl="0" indent="-228600" rtl="0">
              <a:lnSpc>
                <a:spcPct val="150000"/>
              </a:lnSpc>
              <a:spcBef>
                <a:spcPts val="0"/>
              </a:spcBef>
              <a:spcAft>
                <a:spcPts val="0"/>
              </a:spcAft>
              <a:buClr>
                <a:srgbClr val="262626"/>
              </a:buClr>
              <a:buSzPts val="1800"/>
              <a:buFont typeface="Arial"/>
              <a:buChar char="•"/>
            </a:pPr>
            <a:r>
              <a:rPr lang="en-US"/>
              <a:t>Text Clustering</a:t>
            </a:r>
            <a:endParaRPr/>
          </a:p>
          <a:p>
            <a:pPr marL="228600" marR="0" lvl="0" indent="-228600" algn="l" rtl="0">
              <a:lnSpc>
                <a:spcPct val="150000"/>
              </a:lnSpc>
              <a:spcBef>
                <a:spcPts val="0"/>
              </a:spcBef>
              <a:spcAft>
                <a:spcPts val="0"/>
              </a:spcAft>
              <a:buClr>
                <a:srgbClr val="262626"/>
              </a:buClr>
              <a:buSzPts val="1800"/>
              <a:buFont typeface="Arial"/>
              <a:buChar char="•"/>
            </a:pPr>
            <a:r>
              <a:rPr lang="en-US" sz="1800" b="0" i="0" u="none" strike="noStrike" cap="none">
                <a:solidFill>
                  <a:srgbClr val="262626"/>
                </a:solidFill>
                <a:latin typeface="Cabin"/>
                <a:ea typeface="Cabin"/>
                <a:cs typeface="Cabin"/>
                <a:sym typeface="Cabin"/>
              </a:rPr>
              <a:t>Topic Modeling through clustering job descriptions</a:t>
            </a:r>
            <a:endParaRPr/>
          </a:p>
          <a:p>
            <a:pPr marL="228600" marR="0" lvl="0" indent="-228600" algn="l" rtl="0">
              <a:lnSpc>
                <a:spcPct val="150000"/>
              </a:lnSpc>
              <a:spcBef>
                <a:spcPts val="0"/>
              </a:spcBef>
              <a:spcAft>
                <a:spcPts val="0"/>
              </a:spcAft>
              <a:buClr>
                <a:srgbClr val="262626"/>
              </a:buClr>
              <a:buSzPts val="1800"/>
              <a:buFont typeface="Arial"/>
              <a:buChar char="•"/>
            </a:pPr>
            <a:r>
              <a:rPr lang="en-US" sz="1800" b="0" i="0" u="none" strike="noStrike" cap="none">
                <a:solidFill>
                  <a:srgbClr val="262626"/>
                </a:solidFill>
                <a:latin typeface="Cabin"/>
                <a:ea typeface="Cabin"/>
                <a:cs typeface="Cabin"/>
                <a:sym typeface="Cabin"/>
              </a:rPr>
              <a:t>Sentiment analysis</a:t>
            </a:r>
            <a:endParaRPr/>
          </a:p>
          <a:p>
            <a:pPr marL="457200" marR="0" lvl="1" indent="-241300" algn="l" rtl="0">
              <a:lnSpc>
                <a:spcPct val="150000"/>
              </a:lnSpc>
              <a:spcBef>
                <a:spcPts val="0"/>
              </a:spcBef>
              <a:spcAft>
                <a:spcPts val="0"/>
              </a:spcAft>
              <a:buClr>
                <a:srgbClr val="262626"/>
              </a:buClr>
              <a:buSzPts val="1800"/>
              <a:buFont typeface="Arial"/>
              <a:buChar char="•"/>
            </a:pPr>
            <a:r>
              <a:rPr lang="en-US" sz="1800" b="0" i="0" u="none" strike="noStrike" cap="none">
                <a:solidFill>
                  <a:srgbClr val="262626"/>
                </a:solidFill>
                <a:latin typeface="Cabin"/>
                <a:ea typeface="Cabin"/>
                <a:cs typeface="Cabin"/>
                <a:sym typeface="Cabin"/>
              </a:rPr>
              <a:t>using </a:t>
            </a:r>
            <a:r>
              <a:rPr lang="en-US" sz="1800"/>
              <a:t>a </a:t>
            </a:r>
            <a:r>
              <a:rPr lang="en-US" sz="1800" b="0" i="0" u="none" strike="noStrike" cap="none">
                <a:solidFill>
                  <a:srgbClr val="262626"/>
                </a:solidFill>
                <a:latin typeface="Cabin"/>
                <a:ea typeface="Cabin"/>
                <a:cs typeface="Cabin"/>
                <a:sym typeface="Cabin"/>
              </a:rPr>
              <a:t>newly created “job satisfaction” dictionary</a:t>
            </a:r>
            <a:endParaRPr sz="1800"/>
          </a:p>
          <a:p>
            <a:pPr marL="457200" marR="0" lvl="1" indent="-241300" algn="l" rtl="0">
              <a:lnSpc>
                <a:spcPct val="150000"/>
              </a:lnSpc>
              <a:spcBef>
                <a:spcPts val="0"/>
              </a:spcBef>
              <a:spcAft>
                <a:spcPts val="0"/>
              </a:spcAft>
              <a:buClr>
                <a:srgbClr val="262626"/>
              </a:buClr>
              <a:buSzPts val="1800"/>
              <a:buFont typeface="Arial"/>
              <a:buChar char="•"/>
            </a:pPr>
            <a:r>
              <a:rPr lang="en-US" sz="1800"/>
              <a:t>using polarity and subjectivity</a:t>
            </a:r>
            <a:endParaRPr sz="1800"/>
          </a:p>
          <a:p>
            <a:pPr marL="228600" marR="0" lvl="0" indent="-228600" algn="l" rtl="0">
              <a:lnSpc>
                <a:spcPct val="150000"/>
              </a:lnSpc>
              <a:spcBef>
                <a:spcPts val="0"/>
              </a:spcBef>
              <a:spcAft>
                <a:spcPts val="0"/>
              </a:spcAft>
              <a:buClr>
                <a:srgbClr val="262626"/>
              </a:buClr>
              <a:buSzPts val="1800"/>
              <a:buFont typeface="Arial"/>
              <a:buChar char="•"/>
            </a:pPr>
            <a:r>
              <a:rPr lang="en-US"/>
              <a:t>Linear regression to predict salary based on several factors</a:t>
            </a:r>
            <a:endParaRPr/>
          </a:p>
        </p:txBody>
      </p:sp>
      <p:pic>
        <p:nvPicPr>
          <p:cNvPr id="172" name="Shape 172"/>
          <p:cNvPicPr preferRelativeResize="0"/>
          <p:nvPr/>
        </p:nvPicPr>
        <p:blipFill rotWithShape="1">
          <a:blip r:embed="rId3">
            <a:alphaModFix/>
          </a:blip>
          <a:srcRect/>
          <a:stretch/>
        </p:blipFill>
        <p:spPr>
          <a:xfrm>
            <a:off x="0" y="5562214"/>
            <a:ext cx="970387" cy="1295786"/>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1932</Words>
  <Application>Microsoft Macintosh PowerPoint</Application>
  <PresentationFormat>Widescreen</PresentationFormat>
  <Paragraphs>310</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Calibri</vt:lpstr>
      <vt:lpstr>Gill Sans MT</vt:lpstr>
      <vt:lpstr>Noto Sans Symbols</vt:lpstr>
      <vt:lpstr>Cabin</vt:lpstr>
      <vt:lpstr>Arial</vt:lpstr>
      <vt:lpstr>Parcel</vt:lpstr>
      <vt:lpstr>Parcel</vt:lpstr>
      <vt:lpstr>MONSTER’S RECOVERY</vt:lpstr>
      <vt:lpstr>FOUNDING BACKGROUND</vt:lpstr>
      <vt:lpstr>SO, WHAT HAPPENED?</vt:lpstr>
      <vt:lpstr>MONSTER’S RECOVERY OBJECTIVES</vt:lpstr>
      <vt:lpstr>CLEANING THE DATA</vt:lpstr>
      <vt:lpstr>INITIAL PRACTICAL ANALYSIS</vt:lpstr>
      <vt:lpstr>SECTORS AND SALARIES</vt:lpstr>
      <vt:lpstr>CITIES AND SALARIES</vt:lpstr>
      <vt:lpstr>ANALYSIS METHODS</vt:lpstr>
      <vt:lpstr>TEXT CLUSTERING</vt:lpstr>
      <vt:lpstr>TEXT CLUSTERING</vt:lpstr>
      <vt:lpstr>TEXT CLUSTERING</vt:lpstr>
      <vt:lpstr>TOPIC MODELING ON “ENTRY LEVEL”</vt:lpstr>
      <vt:lpstr>TOPIC MODELING ON “EXPERIENCED(NON MANAGER)”</vt:lpstr>
      <vt:lpstr>TOPIC MODELING ON “IT/SOFTWARE DEVELOPMENT”</vt:lpstr>
      <vt:lpstr>SENTIMENT ANALYSIS USING DICTIONARY</vt:lpstr>
      <vt:lpstr>SENTIMENT ANALYSIS</vt:lpstr>
      <vt:lpstr>SENTIMENT ANALYSIS</vt:lpstr>
      <vt:lpstr>LINEAR REGRESSION</vt:lpstr>
      <vt:lpstr>BUSINESS RECOMMENDATION #1</vt:lpstr>
      <vt:lpstr>PowerPoint Presentation</vt:lpstr>
      <vt:lpstr>PowerPoint Presentation</vt:lpstr>
      <vt:lpstr>FUTURE BENEFITS</vt:lpstr>
      <vt:lpstr>UTILIZING DATA TO OPTIMIZE SENTIMENT DATABASE</vt:lpstr>
      <vt:lpstr>BUSINESS RECOMMENDATION #2</vt:lpstr>
      <vt:lpstr>PowerPoint Presentation</vt:lpstr>
      <vt:lpstr>PowerPoint Presentation</vt:lpstr>
      <vt:lpstr>BUSINESS RECOMMENDATION #3</vt:lpstr>
      <vt:lpstr>PowerPoint Presentation</vt:lpstr>
      <vt:lpstr>PowerPoint Presentation</vt:lpstr>
      <vt:lpstr>References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MONSTER’S RECOVERY</dc:title>
  <cp:lastModifiedBy>Milbern, David</cp:lastModifiedBy>
  <cp:revision>2</cp:revision>
  <dcterms:modified xsi:type="dcterms:W3CDTF">2018-04-19T21:24:21Z</dcterms:modified>
</cp:coreProperties>
</file>